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8" r:id="rId10"/>
    <p:sldId id="262" r:id="rId11"/>
    <p:sldId id="265" r:id="rId12"/>
    <p:sldId id="266" r:id="rId13"/>
  </p:sldIdLst>
  <p:sldSz cx="18288000" cy="10287000"/>
  <p:notesSz cx="6858000" cy="9144000"/>
  <p:embeddedFontLst>
    <p:embeddedFont>
      <p:font typeface="Calibri" panose="020F0502020204030204"/>
      <p:regular r:id="rId17"/>
      <p:bold r:id="rId18"/>
      <p:italic r:id="rId19"/>
      <p:boldItalic r:id="rId20"/>
    </p:embeddedFont>
    <p:embeddedFont>
      <p:font typeface="Lato" panose="020F0502020204030203"/>
      <p:regular r:id="rId21"/>
      <p:bold r:id="rId22"/>
      <p:italic r:id="rId23"/>
      <p:boldItalic r:id="rId24"/>
    </p:embeddedFont>
    <p:embeddedFont>
      <p:font typeface="Segoe UI" panose="020B0502040204020203"/>
      <p:regular r:id="rId25"/>
      <p:bold r:id="rId26"/>
      <p:italic r:id="rId27"/>
      <p:boldItalic r:id="rId28"/>
    </p:embeddedFont>
    <p:embeddedFont>
      <p:font typeface="Overlock" panose="02000506030000020004"/>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51" d="100"/>
          <a:sy n="51" d="100"/>
        </p:scale>
        <p:origin x="72" y="37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font" Target="fonts/font16.fntdata"/><Relationship Id="rId31" Type="http://schemas.openxmlformats.org/officeDocument/2006/relationships/font" Target="fonts/font15.fntdata"/><Relationship Id="rId30" Type="http://schemas.openxmlformats.org/officeDocument/2006/relationships/font" Target="fonts/font14.fntdata"/><Relationship Id="rId3" Type="http://schemas.openxmlformats.org/officeDocument/2006/relationships/slide" Target="slides/slide1.xml"/><Relationship Id="rId29" Type="http://schemas.openxmlformats.org/officeDocument/2006/relationships/font" Target="fonts/font13.fntdata"/><Relationship Id="rId28" Type="http://schemas.openxmlformats.org/officeDocument/2006/relationships/font" Target="fonts/font12.fntdata"/><Relationship Id="rId27" Type="http://schemas.openxmlformats.org/officeDocument/2006/relationships/font" Target="fonts/font11.fntdata"/><Relationship Id="rId26" Type="http://schemas.openxmlformats.org/officeDocument/2006/relationships/font" Target="fonts/font10.fntdata"/><Relationship Id="rId25" Type="http://schemas.openxmlformats.org/officeDocument/2006/relationships/font" Target="fonts/font9.fntdata"/><Relationship Id="rId24" Type="http://schemas.openxmlformats.org/officeDocument/2006/relationships/font" Target="fonts/font8.fntdata"/><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0"/>
        <p:cNvGrpSpPr/>
        <p:nvPr/>
      </p:nvGrpSpPr>
      <p:grpSpPr>
        <a:xfrm>
          <a:off x="0" y="0"/>
          <a:ext cx="0" cy="0"/>
          <a:chOff x="0" y="0"/>
          <a:chExt cx="0" cy="0"/>
        </a:xfrm>
      </p:grpSpPr>
      <p:sp>
        <p:nvSpPr>
          <p:cNvPr id="281" name="Google Shape;281;g318176eef4e_0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g318176eef4e_0_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83" name="Google Shape;283;g318176eef4e_0_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0"/>
        <p:cNvGrpSpPr/>
        <p:nvPr/>
      </p:nvGrpSpPr>
      <p:grpSpPr>
        <a:xfrm>
          <a:off x="0" y="0"/>
          <a:ext cx="0" cy="0"/>
          <a:chOff x="0" y="0"/>
          <a:chExt cx="0" cy="0"/>
        </a:xfrm>
      </p:grpSpPr>
      <p:sp>
        <p:nvSpPr>
          <p:cNvPr id="101" name="Google Shape;101;g269275fbddb_2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Google Shape;102;g269275fbddb_2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3" name="Google Shape;103;g269275fbddb_2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9"/>
        <p:cNvGrpSpPr/>
        <p:nvPr/>
      </p:nvGrpSpPr>
      <p:grpSpPr>
        <a:xfrm>
          <a:off x="0" y="0"/>
          <a:ext cx="0" cy="0"/>
          <a:chOff x="0" y="0"/>
          <a:chExt cx="0" cy="0"/>
        </a:xfrm>
      </p:grpSpPr>
      <p:sp>
        <p:nvSpPr>
          <p:cNvPr id="120" name="Google Shape;120;g269275fbddb_2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 name="Google Shape;121;g269275fbddb_2_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2" name="Google Shape;122;g269275fbddb_2_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9"/>
        <p:cNvGrpSpPr/>
        <p:nvPr/>
      </p:nvGrpSpPr>
      <p:grpSpPr>
        <a:xfrm>
          <a:off x="0" y="0"/>
          <a:ext cx="0" cy="0"/>
          <a:chOff x="0" y="0"/>
          <a:chExt cx="0" cy="0"/>
        </a:xfrm>
      </p:grpSpPr>
      <p:sp>
        <p:nvSpPr>
          <p:cNvPr id="140" name="Google Shape;140;g2eade3396d0_0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 name="Google Shape;141;g2eade3396d0_0_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2" name="Google Shape;142;g2eade3396d0_0_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1"/>
        <p:cNvGrpSpPr/>
        <p:nvPr/>
      </p:nvGrpSpPr>
      <p:grpSpPr>
        <a:xfrm>
          <a:off x="0" y="0"/>
          <a:ext cx="0" cy="0"/>
          <a:chOff x="0" y="0"/>
          <a:chExt cx="0" cy="0"/>
        </a:xfrm>
      </p:grpSpPr>
      <p:sp>
        <p:nvSpPr>
          <p:cNvPr id="162" name="Google Shape;162;g2eade3396d0_0_1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 name="Google Shape;163;g2eade3396d0_0_1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4" name="Google Shape;164;g2eade3396d0_0_1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3"/>
        <p:cNvGrpSpPr/>
        <p:nvPr/>
      </p:nvGrpSpPr>
      <p:grpSpPr>
        <a:xfrm>
          <a:off x="0" y="0"/>
          <a:ext cx="0" cy="0"/>
          <a:chOff x="0" y="0"/>
          <a:chExt cx="0" cy="0"/>
        </a:xfrm>
      </p:grpSpPr>
      <p:sp>
        <p:nvSpPr>
          <p:cNvPr id="184" name="Google Shape;184;g2eade3396d0_0_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eade3396d0_0_6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86" name="Google Shape;186;g2eade3396d0_0_6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3"/>
        <p:cNvGrpSpPr/>
        <p:nvPr/>
      </p:nvGrpSpPr>
      <p:grpSpPr>
        <a:xfrm>
          <a:off x="0" y="0"/>
          <a:ext cx="0" cy="0"/>
          <a:chOff x="0" y="0"/>
          <a:chExt cx="0" cy="0"/>
        </a:xfrm>
      </p:grpSpPr>
      <p:sp>
        <p:nvSpPr>
          <p:cNvPr id="184" name="Google Shape;184;g2eade3396d0_0_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g2eade3396d0_0_6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86" name="Google Shape;186;g2eade3396d0_0_6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00"/>
        <p:cNvGrpSpPr/>
        <p:nvPr/>
      </p:nvGrpSpPr>
      <p:grpSpPr>
        <a:xfrm>
          <a:off x="0" y="0"/>
          <a:ext cx="0" cy="0"/>
          <a:chOff x="0" y="0"/>
          <a:chExt cx="0" cy="0"/>
        </a:xfrm>
      </p:grpSpPr>
      <p:sp>
        <p:nvSpPr>
          <p:cNvPr id="201" name="Google Shape;201;g269275fbddb_2_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Google Shape;202;g269275fbddb_2_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03" name="Google Shape;203;g269275fbddb_2_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1"/>
        <p:cNvGrpSpPr/>
        <p:nvPr/>
      </p:nvGrpSpPr>
      <p:grpSpPr>
        <a:xfrm>
          <a:off x="0" y="0"/>
          <a:ext cx="0" cy="0"/>
          <a:chOff x="0" y="0"/>
          <a:chExt cx="0" cy="0"/>
        </a:xfrm>
      </p:grpSpPr>
      <p:sp>
        <p:nvSpPr>
          <p:cNvPr id="262" name="Google Shape;262;g31675c28580_0_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3" name="Google Shape;263;g31675c28580_0_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64" name="Google Shape;264;g31675c28580_0_1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15"/>
        <p:cNvGrpSpPr/>
        <p:nvPr/>
      </p:nvGrpSpPr>
      <p:grpSpPr>
        <a:xfrm>
          <a:off x="0" y="0"/>
          <a:ext cx="0" cy="0"/>
          <a:chOff x="0" y="0"/>
          <a:chExt cx="0" cy="0"/>
        </a:xfrm>
      </p:grpSpPr>
      <p:sp>
        <p:nvSpPr>
          <p:cNvPr id="16" name="Google Shape;16;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4"/>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75" name="Google Shape;75;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5"/>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81" name="Google Shape;81;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9"/>
        <p:cNvGrpSpPr/>
        <p:nvPr/>
      </p:nvGrpSpPr>
      <p:grpSpPr>
        <a:xfrm>
          <a:off x="0" y="0"/>
          <a:ext cx="0" cy="0"/>
          <a:chOff x="0" y="0"/>
          <a:chExt cx="0" cy="0"/>
        </a:xfrm>
      </p:grpSpPr>
      <p:sp>
        <p:nvSpPr>
          <p:cNvPr id="20" name="Google Shape;20;p6"/>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6"/>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2" name="Google Shape;22;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7"/>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28" name="Google Shape;28;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panose="020F0502020204030204"/>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8"/>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p:txBody>
      </p:sp>
      <p:sp>
        <p:nvSpPr>
          <p:cNvPr id="34" name="Google Shape;34;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37"/>
        <p:cNvGrpSpPr/>
        <p:nvPr/>
      </p:nvGrpSpPr>
      <p:grpSpPr>
        <a:xfrm>
          <a:off x="0" y="0"/>
          <a:ext cx="0" cy="0"/>
          <a:chOff x="0" y="0"/>
          <a:chExt cx="0" cy="0"/>
        </a:xfrm>
      </p:grpSpPr>
      <p:sp>
        <p:nvSpPr>
          <p:cNvPr id="38" name="Google Shape;38;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9"/>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40" name="Google Shape;40;p9"/>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41" name="Google Shape;41;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4"/>
        <p:cNvGrpSpPr/>
        <p:nvPr/>
      </p:nvGrpSpPr>
      <p:grpSpPr>
        <a:xfrm>
          <a:off x="0" y="0"/>
          <a:ext cx="0" cy="0"/>
          <a:chOff x="0" y="0"/>
          <a:chExt cx="0" cy="0"/>
        </a:xfrm>
      </p:grpSpPr>
      <p:sp>
        <p:nvSpPr>
          <p:cNvPr id="45" name="Google Shape;45;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panose="020F0502020204030204"/>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10"/>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7" name="Google Shape;47;p10"/>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48" name="Google Shape;48;p10"/>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9" name="Google Shape;49;p10"/>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50" name="Google Shape;50;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53"/>
        <p:cNvGrpSpPr/>
        <p:nvPr/>
      </p:nvGrpSpPr>
      <p:grpSpPr>
        <a:xfrm>
          <a:off x="0" y="0"/>
          <a:ext cx="0" cy="0"/>
          <a:chOff x="0" y="0"/>
          <a:chExt cx="0" cy="0"/>
        </a:xfrm>
      </p:grpSpPr>
      <p:sp>
        <p:nvSpPr>
          <p:cNvPr id="54" name="Google Shape;54;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2"/>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p:txBody>
      </p:sp>
      <p:sp>
        <p:nvSpPr>
          <p:cNvPr id="61" name="Google Shape;61;p12"/>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62" name="Google Shape;62;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5"/>
        <p:cNvGrpSpPr/>
        <p:nvPr/>
      </p:nvGrpSpPr>
      <p:grpSpPr>
        <a:xfrm>
          <a:off x="0" y="0"/>
          <a:ext cx="0" cy="0"/>
          <a:chOff x="0" y="0"/>
          <a:chExt cx="0" cy="0"/>
        </a:xfrm>
      </p:grpSpPr>
      <p:sp>
        <p:nvSpPr>
          <p:cNvPr id="66" name="Google Shape;66;p13"/>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3"/>
          <p:cNvSpPr>
            <a:spLocks noGrp="1"/>
          </p:cNvSpPr>
          <p:nvPr>
            <p:ph type="pic" idx="2"/>
          </p:nvPr>
        </p:nvSpPr>
        <p:spPr>
          <a:xfrm>
            <a:off x="1792288" y="612775"/>
            <a:ext cx="5486400" cy="4114800"/>
          </a:xfrm>
          <a:prstGeom prst="rect">
            <a:avLst/>
          </a:prstGeom>
          <a:noFill/>
          <a:ln>
            <a:noFill/>
          </a:ln>
        </p:spPr>
      </p:sp>
      <p:sp>
        <p:nvSpPr>
          <p:cNvPr id="68" name="Google Shape;68;p13"/>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69" name="Google Shape;69;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3" name="Google Shape;13;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4" name="Google Shape;14;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
          <p:cNvPicPr preferRelativeResize="0"/>
          <p:nvPr/>
        </p:nvPicPr>
        <p:blipFill rotWithShape="1">
          <a:blip r:embed="rId1"/>
          <a:srcRect t="7813" b="7813"/>
          <a:stretch>
            <a:fillRect/>
          </a:stretch>
        </p:blipFill>
        <p:spPr>
          <a:xfrm>
            <a:off x="0" y="0"/>
            <a:ext cx="18287999" cy="10286999"/>
          </a:xfrm>
          <a:prstGeom prst="rect">
            <a:avLst/>
          </a:prstGeom>
          <a:noFill/>
          <a:ln>
            <a:noFill/>
          </a:ln>
        </p:spPr>
      </p:pic>
      <p:pic>
        <p:nvPicPr>
          <p:cNvPr id="90" name="Google Shape;90;p1"/>
          <p:cNvPicPr preferRelativeResize="0"/>
          <p:nvPr/>
        </p:nvPicPr>
        <p:blipFill rotWithShape="1">
          <a:blip r:embed="rId2">
            <a:alphaModFix amt="70000"/>
          </a:blip>
          <a:srcRect t="27481" b="27481"/>
          <a:stretch>
            <a:fillRect/>
          </a:stretch>
        </p:blipFill>
        <p:spPr>
          <a:xfrm>
            <a:off x="0" y="0"/>
            <a:ext cx="18287999" cy="10287001"/>
          </a:xfrm>
          <a:prstGeom prst="rect">
            <a:avLst/>
          </a:prstGeom>
          <a:noFill/>
          <a:ln>
            <a:noFill/>
          </a:ln>
        </p:spPr>
      </p:pic>
      <p:pic>
        <p:nvPicPr>
          <p:cNvPr id="91" name="Google Shape;91;p1"/>
          <p:cNvPicPr preferRelativeResize="0"/>
          <p:nvPr/>
        </p:nvPicPr>
        <p:blipFill rotWithShape="1">
          <a:blip r:embed="rId3"/>
          <a:srcRect t="2706" b="2705"/>
          <a:stretch>
            <a:fillRect/>
          </a:stretch>
        </p:blipFill>
        <p:spPr>
          <a:xfrm>
            <a:off x="15383181" y="410147"/>
            <a:ext cx="1292906" cy="1140366"/>
          </a:xfrm>
          <a:prstGeom prst="rect">
            <a:avLst/>
          </a:prstGeom>
          <a:noFill/>
          <a:ln>
            <a:noFill/>
          </a:ln>
        </p:spPr>
      </p:pic>
      <p:pic>
        <p:nvPicPr>
          <p:cNvPr id="92" name="Google Shape;92;p1"/>
          <p:cNvPicPr preferRelativeResize="0"/>
          <p:nvPr/>
        </p:nvPicPr>
        <p:blipFill rotWithShape="1">
          <a:blip r:embed="rId4"/>
          <a:srcRect/>
          <a:stretch>
            <a:fillRect/>
          </a:stretch>
        </p:blipFill>
        <p:spPr>
          <a:xfrm>
            <a:off x="16867765" y="410147"/>
            <a:ext cx="1140366" cy="1140366"/>
          </a:xfrm>
          <a:prstGeom prst="rect">
            <a:avLst/>
          </a:prstGeom>
          <a:noFill/>
          <a:ln>
            <a:noFill/>
          </a:ln>
        </p:spPr>
      </p:pic>
      <p:pic>
        <p:nvPicPr>
          <p:cNvPr id="93" name="Google Shape;93;p1"/>
          <p:cNvPicPr preferRelativeResize="0"/>
          <p:nvPr/>
        </p:nvPicPr>
        <p:blipFill rotWithShape="1">
          <a:blip r:embed="rId5"/>
          <a:srcRect/>
          <a:stretch>
            <a:fillRect/>
          </a:stretch>
        </p:blipFill>
        <p:spPr>
          <a:xfrm>
            <a:off x="394861" y="352651"/>
            <a:ext cx="1255358" cy="1255358"/>
          </a:xfrm>
          <a:prstGeom prst="rect">
            <a:avLst/>
          </a:prstGeom>
          <a:noFill/>
          <a:ln>
            <a:noFill/>
          </a:ln>
        </p:spPr>
      </p:pic>
      <p:sp>
        <p:nvSpPr>
          <p:cNvPr id="94" name="Google Shape;94;p1"/>
          <p:cNvSpPr/>
          <p:nvPr/>
        </p:nvSpPr>
        <p:spPr>
          <a:xfrm>
            <a:off x="0" y="9467850"/>
            <a:ext cx="18288000" cy="819150"/>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a:p>
        </p:txBody>
      </p:sp>
      <p:sp>
        <p:nvSpPr>
          <p:cNvPr id="95" name="Google Shape;95;p1"/>
          <p:cNvSpPr txBox="1"/>
          <p:nvPr/>
        </p:nvSpPr>
        <p:spPr>
          <a:xfrm>
            <a:off x="1704627" y="414486"/>
            <a:ext cx="9117045" cy="35824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200" b="0" i="0" u="none" strike="noStrike" cap="none">
                <a:solidFill>
                  <a:srgbClr val="002060"/>
                </a:solidFill>
                <a:latin typeface="Lato" panose="020F0502020204030203"/>
                <a:ea typeface="Lato" panose="020F0502020204030203"/>
                <a:cs typeface="Lato" panose="020F0502020204030203"/>
                <a:sym typeface="Lato" panose="020F0502020204030203"/>
              </a:rPr>
              <a:t>Sri Raghavendra Educational Institutions Society (R)</a:t>
            </a:r>
            <a:endParaRPr lang="en-US" sz="2200" b="0"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96" name="Google Shape;96;p1"/>
          <p:cNvSpPr txBox="1"/>
          <p:nvPr/>
        </p:nvSpPr>
        <p:spPr>
          <a:xfrm>
            <a:off x="1704627" y="1231848"/>
            <a:ext cx="7283105" cy="242952"/>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500" b="0" i="0" u="none" strike="noStrike" cap="none">
                <a:solidFill>
                  <a:srgbClr val="002060"/>
                </a:solidFill>
                <a:latin typeface="Lato" panose="020F0502020204030203"/>
                <a:ea typeface="Lato" panose="020F0502020204030203"/>
                <a:cs typeface="Lato" panose="020F0502020204030203"/>
                <a:sym typeface="Lato" panose="020F0502020204030203"/>
              </a:rPr>
              <a:t>(Approved by AICTE, Accredited by NAAC, Affiliated to VTU, Karnataka)</a:t>
            </a:r>
            <a:endParaRPr lang="en-US" sz="1500" b="0"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97" name="Google Shape;97;p1"/>
          <p:cNvSpPr txBox="1"/>
          <p:nvPr/>
        </p:nvSpPr>
        <p:spPr>
          <a:xfrm>
            <a:off x="1714152" y="726408"/>
            <a:ext cx="8572848" cy="577081"/>
          </a:xfrm>
          <a:prstGeom prst="rect">
            <a:avLst/>
          </a:prstGeom>
          <a:noFill/>
          <a:ln>
            <a:noFill/>
          </a:ln>
        </p:spPr>
        <p:txBody>
          <a:bodyPr spcFirstLastPara="1" wrap="square" lIns="0" tIns="0" rIns="0" bIns="0" anchor="t" anchorCtr="0">
            <a:spAutoFit/>
          </a:bodyPr>
          <a:lstStyle/>
          <a:p>
            <a:pPr marL="0" marR="0" lvl="0" indent="0" algn="l" rtl="0">
              <a:lnSpc>
                <a:spcPct val="124000"/>
              </a:lnSpc>
              <a:spcBef>
                <a:spcPts val="0"/>
              </a:spcBef>
              <a:spcAft>
                <a:spcPts val="0"/>
              </a:spcAft>
              <a:buNone/>
            </a:pPr>
            <a:r>
              <a:rPr lang="en-US" sz="3600" b="1" i="0" u="none" strike="noStrike" cap="none">
                <a:solidFill>
                  <a:srgbClr val="002060"/>
                </a:solidFill>
                <a:latin typeface="Arial" panose="020B0604020202020204"/>
                <a:ea typeface="Arial" panose="020B0604020202020204"/>
                <a:cs typeface="Arial" panose="020B0604020202020204"/>
                <a:sym typeface="Arial" panose="020B0604020202020204"/>
              </a:rPr>
              <a:t>Sri Krishna Institute of Technology</a:t>
            </a:r>
            <a:endParaRPr lang="en-US" sz="3600" b="1" i="0" u="none" strike="noStrike" cap="none">
              <a:solidFill>
                <a:srgbClr val="002060"/>
              </a:solidFill>
              <a:latin typeface="Arial" panose="020B0604020202020204"/>
              <a:ea typeface="Arial" panose="020B0604020202020204"/>
              <a:cs typeface="Arial" panose="020B0604020202020204"/>
              <a:sym typeface="Arial" panose="020B0604020202020204"/>
            </a:endParaRPr>
          </a:p>
        </p:txBody>
      </p:sp>
      <p:sp>
        <p:nvSpPr>
          <p:cNvPr id="98" name="Google Shape;98;p1"/>
          <p:cNvSpPr txBox="1"/>
          <p:nvPr/>
        </p:nvSpPr>
        <p:spPr>
          <a:xfrm>
            <a:off x="6933587" y="9672637"/>
            <a:ext cx="3781412" cy="40005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585" b="1" i="0" u="none" strike="noStrike" cap="none">
                <a:solidFill>
                  <a:srgbClr val="FFFFFF"/>
                </a:solidFill>
                <a:latin typeface="Lato" panose="020F0502020204030203"/>
                <a:ea typeface="Lato" panose="020F0502020204030203"/>
                <a:cs typeface="Lato" panose="020F0502020204030203"/>
                <a:sym typeface="Lato" panose="020F0502020204030203"/>
              </a:rPr>
              <a:t>www.skit.org.in</a:t>
            </a:r>
            <a:endParaRPr lang="en-US" sz="2585" b="1" i="0" u="none" strike="noStrike" cap="none">
              <a:solidFill>
                <a:srgbClr val="FFFFFF"/>
              </a:solidFill>
              <a:latin typeface="Lato" panose="020F0502020204030203"/>
              <a:ea typeface="Lato" panose="020F0502020204030203"/>
              <a:cs typeface="Lato" panose="020F0502020204030203"/>
              <a:sym typeface="Lato" panose="020F0502020204030203"/>
            </a:endParaRPr>
          </a:p>
        </p:txBody>
      </p:sp>
      <p:sp>
        <p:nvSpPr>
          <p:cNvPr id="2" name="TextBox 1"/>
          <p:cNvSpPr txBox="1"/>
          <p:nvPr/>
        </p:nvSpPr>
        <p:spPr>
          <a:xfrm>
            <a:off x="1572824" y="2267441"/>
            <a:ext cx="15294632"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3400" b="1" dirty="0">
                <a:solidFill>
                  <a:srgbClr val="002060"/>
                </a:solidFill>
                <a:latin typeface="Times New Roman" panose="02020603050405020304"/>
                <a:cs typeface="Segoe UI" panose="020B0502040204020203"/>
              </a:rPr>
              <a:t>                Department of Computer Science and Engineering</a:t>
            </a:r>
            <a:r>
              <a:rPr lang="en-US" sz="3400" dirty="0">
                <a:latin typeface="Times New Roman" panose="02020603050405020304"/>
                <a:cs typeface="Segoe UI" panose="020B0502040204020203"/>
              </a:rPr>
              <a:t>​</a:t>
            </a:r>
            <a:endParaRPr lang="en-US" sz="3400" dirty="0">
              <a:latin typeface="Times New Roman" panose="02020603050405020304"/>
              <a:cs typeface="Segoe UI" panose="020B0502040204020203"/>
            </a:endParaRPr>
          </a:p>
          <a:p>
            <a:r>
              <a:rPr lang="en-US" sz="3400" b="1" dirty="0">
                <a:solidFill>
                  <a:srgbClr val="002060"/>
                </a:solidFill>
                <a:latin typeface="Times New Roman" panose="02020603050405020304"/>
                <a:cs typeface="Segoe UI" panose="020B0502040204020203"/>
              </a:rPr>
              <a:t>                          Mini project presentation(Code Number)</a:t>
            </a:r>
            <a:r>
              <a:rPr lang="en-US" sz="3400" dirty="0">
                <a:latin typeface="Times New Roman" panose="02020603050405020304"/>
                <a:cs typeface="Segoe UI" panose="020B0502040204020203"/>
              </a:rPr>
              <a:t>​</a:t>
            </a:r>
            <a:endParaRPr lang="en-US" sz="3400" dirty="0">
              <a:latin typeface="Times New Roman" panose="02020603050405020304"/>
              <a:cs typeface="Segoe UI" panose="020B0502040204020203"/>
            </a:endParaRPr>
          </a:p>
          <a:p>
            <a:r>
              <a:rPr lang="en-US" sz="3400" b="1" dirty="0">
                <a:solidFill>
                  <a:srgbClr val="002060"/>
                </a:solidFill>
                <a:latin typeface="Times New Roman" panose="02020603050405020304"/>
                <a:cs typeface="Segoe UI" panose="020B0502040204020203"/>
              </a:rPr>
              <a:t>                           Title:</a:t>
            </a:r>
            <a:r>
              <a:rPr lang="en-US" sz="3400" b="1" dirty="0">
                <a:solidFill>
                  <a:srgbClr val="20124D"/>
                </a:solidFill>
                <a:latin typeface="Times New Roman" panose="02020603050405020304"/>
                <a:cs typeface="Segoe UI" panose="020B0502040204020203"/>
              </a:rPr>
              <a:t> </a:t>
            </a:r>
            <a:r>
              <a:rPr lang="en-IN" sz="3400" b="1" dirty="0">
                <a:solidFill>
                  <a:srgbClr val="002060"/>
                </a:solidFill>
                <a:latin typeface="Times New Roman" panose="02020603050405020304"/>
                <a:cs typeface="Segoe UI" panose="020B0502040204020203"/>
              </a:rPr>
              <a:t>Intelligent Traffic Management</a:t>
            </a:r>
            <a:r>
              <a:rPr lang="en-US" sz="3400" dirty="0">
                <a:latin typeface="Times New Roman" panose="02020603050405020304"/>
                <a:cs typeface="Segoe UI" panose="020B0502040204020203"/>
              </a:rPr>
              <a:t>​</a:t>
            </a:r>
            <a:endParaRPr lang="en-US" sz="3400" dirty="0">
              <a:latin typeface="Times New Roman" panose="02020603050405020304"/>
              <a:cs typeface="Segoe UI" panose="020B0502040204020203"/>
            </a:endParaRPr>
          </a:p>
          <a:p>
            <a:endParaRPr lang="en-US" sz="3400" dirty="0">
              <a:latin typeface="Times New Roman" panose="02020603050405020304"/>
              <a:cs typeface="Segoe UI" panose="020B0502040204020203"/>
            </a:endParaRPr>
          </a:p>
          <a:p>
            <a:endParaRPr lang="en-US" sz="3400" dirty="0">
              <a:latin typeface="Times New Roman" panose="02020603050405020304"/>
              <a:cs typeface="Segoe UI" panose="020B0502040204020203"/>
            </a:endParaRPr>
          </a:p>
          <a:p>
            <a:endParaRPr lang="en-US" sz="3400" dirty="0">
              <a:latin typeface="Times New Roman" panose="02020603050405020304"/>
              <a:cs typeface="Segoe UI" panose="020B0502040204020203"/>
            </a:endParaRPr>
          </a:p>
          <a:p>
            <a:endParaRPr lang="en-US" sz="3400" dirty="0">
              <a:latin typeface="Times New Roman" panose="02020603050405020304"/>
              <a:cs typeface="Segoe UI" panose="020B0502040204020203"/>
            </a:endParaRPr>
          </a:p>
          <a:p>
            <a:r>
              <a:rPr lang="en-US" sz="2800" b="1" dirty="0">
                <a:solidFill>
                  <a:srgbClr val="002060"/>
                </a:solidFill>
                <a:latin typeface="Times New Roman" panose="02020603050405020304"/>
                <a:cs typeface="Segoe UI" panose="020B0502040204020203"/>
              </a:rPr>
              <a:t>Presented By:                                                                                                    Under the Guidance of: </a:t>
            </a:r>
            <a:r>
              <a:rPr lang="en-US" sz="2800" dirty="0">
                <a:latin typeface="Times New Roman" panose="02020603050405020304"/>
                <a:cs typeface="Segoe UI" panose="020B0502040204020203"/>
              </a:rPr>
              <a:t>​</a:t>
            </a:r>
            <a:endParaRPr lang="en-US" sz="2800" dirty="0">
              <a:latin typeface="Times New Roman" panose="02020603050405020304"/>
              <a:cs typeface="Segoe UI" panose="020B0502040204020203"/>
            </a:endParaRPr>
          </a:p>
          <a:p>
            <a:r>
              <a:rPr lang="en-IN" sz="2800" b="1" dirty="0" err="1">
                <a:solidFill>
                  <a:srgbClr val="002060"/>
                </a:solidFill>
                <a:latin typeface="Times New Roman" panose="02020603050405020304"/>
                <a:cs typeface="Segoe UI" panose="020B0502040204020203"/>
              </a:rPr>
              <a:t>Ranjitha.R</a:t>
            </a:r>
            <a:r>
              <a:rPr lang="en-IN" sz="2800" b="1" dirty="0">
                <a:solidFill>
                  <a:srgbClr val="002060"/>
                </a:solidFill>
                <a:latin typeface="Times New Roman" panose="02020603050405020304"/>
                <a:cs typeface="Segoe UI" panose="020B0502040204020203"/>
              </a:rPr>
              <a:t>                 1KT22CS091                                                                         Supriya</a:t>
            </a:r>
            <a:r>
              <a:rPr lang="en-IN" sz="2800" dirty="0">
                <a:latin typeface="Times New Roman" panose="02020603050405020304"/>
                <a:cs typeface="Segoe UI" panose="020B0502040204020203"/>
              </a:rPr>
              <a:t>​</a:t>
            </a:r>
            <a:r>
              <a:rPr lang="en-IN" sz="2800" b="1" dirty="0">
                <a:solidFill>
                  <a:schemeClr val="bg2">
                    <a:lumMod val="76000"/>
                  </a:schemeClr>
                </a:solidFill>
                <a:latin typeface="Times New Roman" panose="02020603050405020304"/>
                <a:cs typeface="Segoe UI" panose="020B0502040204020203"/>
              </a:rPr>
              <a:t> </a:t>
            </a:r>
            <a:r>
              <a:rPr lang="en-IN" sz="2800" b="1" dirty="0" err="1">
                <a:solidFill>
                  <a:srgbClr val="002060"/>
                </a:solidFill>
                <a:latin typeface="Times New Roman" panose="02020603050405020304"/>
                <a:cs typeface="Segoe UI" panose="020B0502040204020203"/>
              </a:rPr>
              <a:t>Dongare</a:t>
            </a:r>
            <a:endParaRPr lang="en-IN" sz="2800" b="1">
              <a:solidFill>
                <a:srgbClr val="002060"/>
              </a:solidFill>
              <a:latin typeface="Times New Roman" panose="02020603050405020304"/>
              <a:cs typeface="Segoe UI" panose="020B0502040204020203"/>
            </a:endParaRPr>
          </a:p>
          <a:p>
            <a:r>
              <a:rPr lang="en-IN" sz="2800" b="1" dirty="0" err="1">
                <a:solidFill>
                  <a:srgbClr val="002060"/>
                </a:solidFill>
                <a:latin typeface="Times New Roman" panose="02020603050405020304"/>
                <a:cs typeface="Segoe UI" panose="020B0502040204020203"/>
              </a:rPr>
              <a:t>Suma.H</a:t>
            </a:r>
            <a:r>
              <a:rPr lang="en-IN" sz="2800" b="1" dirty="0">
                <a:solidFill>
                  <a:srgbClr val="002060"/>
                </a:solidFill>
                <a:latin typeface="Times New Roman" panose="02020603050405020304"/>
                <a:cs typeface="Segoe UI" panose="020B0502040204020203"/>
              </a:rPr>
              <a:t>                      1KT22CS112</a:t>
            </a:r>
            <a:r>
              <a:rPr lang="en-IN" sz="2800" dirty="0">
                <a:latin typeface="Times New Roman" panose="02020603050405020304"/>
                <a:cs typeface="Segoe UI" panose="020B0502040204020203"/>
              </a:rPr>
              <a:t>​</a:t>
            </a:r>
            <a:endParaRPr lang="en-IN" sz="2800" dirty="0">
              <a:latin typeface="Times New Roman" panose="02020603050405020304"/>
              <a:cs typeface="Segoe UI" panose="020B0502040204020203"/>
            </a:endParaRPr>
          </a:p>
          <a:p>
            <a:r>
              <a:rPr lang="en-IN" sz="2800" b="1" dirty="0">
                <a:solidFill>
                  <a:srgbClr val="002060"/>
                </a:solidFill>
                <a:latin typeface="Times New Roman" panose="02020603050405020304"/>
                <a:cs typeface="Segoe UI" panose="020B0502040204020203"/>
              </a:rPr>
              <a:t>Divya </a:t>
            </a:r>
            <a:r>
              <a:rPr lang="en-IN" sz="2800" b="1" dirty="0" err="1">
                <a:solidFill>
                  <a:srgbClr val="002060"/>
                </a:solidFill>
                <a:latin typeface="Times New Roman" panose="02020603050405020304"/>
                <a:cs typeface="Segoe UI" panose="020B0502040204020203"/>
              </a:rPr>
              <a:t>Shree.D</a:t>
            </a:r>
            <a:r>
              <a:rPr lang="en-IN" sz="2800" b="1" dirty="0">
                <a:solidFill>
                  <a:srgbClr val="002060"/>
                </a:solidFill>
                <a:latin typeface="Times New Roman" panose="02020603050405020304"/>
                <a:cs typeface="Segoe UI" panose="020B0502040204020203"/>
              </a:rPr>
              <a:t> K       1KT23CS400</a:t>
            </a:r>
            <a:r>
              <a:rPr lang="en-IN" sz="2800" dirty="0">
                <a:latin typeface="Times New Roman" panose="02020603050405020304"/>
                <a:cs typeface="Segoe UI" panose="020B0502040204020203"/>
              </a:rPr>
              <a:t>​</a:t>
            </a:r>
            <a:endParaRPr lang="en-IN" sz="2800" dirty="0">
              <a:latin typeface="Times New Roman" panose="02020603050405020304"/>
              <a:cs typeface="Segoe UI" panose="020B0502040204020203"/>
            </a:endParaRPr>
          </a:p>
          <a:p>
            <a:r>
              <a:rPr lang="en-IN" sz="2800" b="1" dirty="0">
                <a:solidFill>
                  <a:srgbClr val="002060"/>
                </a:solidFill>
                <a:latin typeface="Times New Roman" panose="02020603050405020304"/>
                <a:cs typeface="Segoe UI" panose="020B0502040204020203"/>
              </a:rPr>
              <a:t>Namitha H U             1KT23CS403</a:t>
            </a:r>
            <a:r>
              <a:rPr lang="en-IN" sz="2800" dirty="0">
                <a:latin typeface="Times New Roman" panose="02020603050405020304"/>
                <a:cs typeface="Segoe UI" panose="020B0502040204020203"/>
              </a:rPr>
              <a:t>​</a:t>
            </a:r>
            <a:endParaRPr lang="en-IN" sz="2800" dirty="0">
              <a:latin typeface="Times New Roman" panose="02020603050405020304"/>
              <a:cs typeface="Segoe UI" panose="020B0502040204020203"/>
            </a:endParaRPr>
          </a:p>
        </p:txBody>
      </p:sp>
      <p:cxnSp>
        <p:nvCxnSpPr>
          <p:cNvPr id="4" name="Google Shape;115;g269275fbddb_2_41"/>
          <p:cNvCxnSpPr/>
          <p:nvPr/>
        </p:nvCxnSpPr>
        <p:spPr>
          <a:xfrm>
            <a:off x="0" y="1625360"/>
            <a:ext cx="18288000" cy="1500"/>
          </a:xfrm>
          <a:prstGeom prst="straightConnector1">
            <a:avLst/>
          </a:prstGeom>
          <a:noFill/>
          <a:ln w="9525" cap="flat" cmpd="sng">
            <a:solidFill>
              <a:srgbClr val="00B050"/>
            </a:solidFill>
            <a:prstDash val="solid"/>
            <a:round/>
            <a:headEnd type="none" w="sm" len="sm"/>
            <a:tailEnd type="none" w="sm" len="sm"/>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g318176eef4e_0_20"/>
          <p:cNvSpPr/>
          <p:nvPr/>
        </p:nvSpPr>
        <p:spPr>
          <a:xfrm>
            <a:off x="0" y="9467850"/>
            <a:ext cx="18280549" cy="818816"/>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a:p>
        </p:txBody>
      </p:sp>
      <p:pic>
        <p:nvPicPr>
          <p:cNvPr id="286" name="Google Shape;286;g318176eef4e_0_20"/>
          <p:cNvPicPr preferRelativeResize="0"/>
          <p:nvPr/>
        </p:nvPicPr>
        <p:blipFill rotWithShape="1">
          <a:blip r:embed="rId1"/>
          <a:srcRect/>
          <a:stretch>
            <a:fillRect/>
          </a:stretch>
        </p:blipFill>
        <p:spPr>
          <a:xfrm>
            <a:off x="13990300" y="9639300"/>
            <a:ext cx="476250" cy="476250"/>
          </a:xfrm>
          <a:prstGeom prst="rect">
            <a:avLst/>
          </a:prstGeom>
          <a:noFill/>
          <a:ln>
            <a:noFill/>
          </a:ln>
        </p:spPr>
      </p:pic>
      <p:pic>
        <p:nvPicPr>
          <p:cNvPr id="287" name="Google Shape;287;g318176eef4e_0_20"/>
          <p:cNvPicPr preferRelativeResize="0"/>
          <p:nvPr/>
        </p:nvPicPr>
        <p:blipFill rotWithShape="1">
          <a:blip r:embed="rId2"/>
          <a:srcRect/>
          <a:stretch>
            <a:fillRect/>
          </a:stretch>
        </p:blipFill>
        <p:spPr>
          <a:xfrm>
            <a:off x="14579559" y="9639300"/>
            <a:ext cx="476250" cy="476250"/>
          </a:xfrm>
          <a:prstGeom prst="rect">
            <a:avLst/>
          </a:prstGeom>
          <a:noFill/>
          <a:ln>
            <a:noFill/>
          </a:ln>
        </p:spPr>
      </p:pic>
      <p:pic>
        <p:nvPicPr>
          <p:cNvPr id="288" name="Google Shape;288;g318176eef4e_0_20"/>
          <p:cNvPicPr preferRelativeResize="0"/>
          <p:nvPr/>
        </p:nvPicPr>
        <p:blipFill rotWithShape="1">
          <a:blip r:embed="rId3"/>
          <a:srcRect/>
          <a:stretch>
            <a:fillRect/>
          </a:stretch>
        </p:blipFill>
        <p:spPr>
          <a:xfrm>
            <a:off x="15168817" y="9639300"/>
            <a:ext cx="476250" cy="476250"/>
          </a:xfrm>
          <a:prstGeom prst="rect">
            <a:avLst/>
          </a:prstGeom>
          <a:noFill/>
          <a:ln>
            <a:noFill/>
          </a:ln>
        </p:spPr>
      </p:pic>
      <p:pic>
        <p:nvPicPr>
          <p:cNvPr id="289" name="Google Shape;289;g318176eef4e_0_20"/>
          <p:cNvPicPr preferRelativeResize="0"/>
          <p:nvPr/>
        </p:nvPicPr>
        <p:blipFill rotWithShape="1">
          <a:blip r:embed="rId4"/>
          <a:srcRect/>
          <a:stretch>
            <a:fillRect/>
          </a:stretch>
        </p:blipFill>
        <p:spPr>
          <a:xfrm>
            <a:off x="15725788" y="9639300"/>
            <a:ext cx="476250" cy="476250"/>
          </a:xfrm>
          <a:prstGeom prst="rect">
            <a:avLst/>
          </a:prstGeom>
          <a:noFill/>
          <a:ln>
            <a:noFill/>
          </a:ln>
        </p:spPr>
      </p:pic>
      <p:sp>
        <p:nvSpPr>
          <p:cNvPr id="290" name="Google Shape;290;g318176eef4e_0_20"/>
          <p:cNvSpPr txBox="1"/>
          <p:nvPr/>
        </p:nvSpPr>
        <p:spPr>
          <a:xfrm>
            <a:off x="16259188" y="9672637"/>
            <a:ext cx="2028900" cy="398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585" b="1" i="0" u="none" strike="noStrike" cap="none">
                <a:solidFill>
                  <a:srgbClr val="FFFFFF"/>
                </a:solidFill>
                <a:latin typeface="Lato" panose="020F0502020204030203"/>
                <a:ea typeface="Lato" panose="020F0502020204030203"/>
                <a:cs typeface="Lato" panose="020F0502020204030203"/>
                <a:sym typeface="Lato" panose="020F0502020204030203"/>
              </a:rPr>
              <a:t>/skit.org.in</a:t>
            </a:r>
            <a:endParaRPr lang="en-US" sz="2585" b="1" i="0" u="none" strike="noStrike" cap="none">
              <a:solidFill>
                <a:srgbClr val="FFFFFF"/>
              </a:solidFill>
              <a:latin typeface="Lato" panose="020F0502020204030203"/>
              <a:ea typeface="Lato" panose="020F0502020204030203"/>
              <a:cs typeface="Lato" panose="020F0502020204030203"/>
              <a:sym typeface="Lato" panose="020F0502020204030203"/>
            </a:endParaRPr>
          </a:p>
        </p:txBody>
      </p:sp>
      <p:pic>
        <p:nvPicPr>
          <p:cNvPr id="291" name="Google Shape;291;g318176eef4e_0_20"/>
          <p:cNvPicPr preferRelativeResize="0"/>
          <p:nvPr/>
        </p:nvPicPr>
        <p:blipFill rotWithShape="1">
          <a:blip r:embed="rId5"/>
          <a:srcRect/>
          <a:stretch>
            <a:fillRect/>
          </a:stretch>
        </p:blipFill>
        <p:spPr>
          <a:xfrm>
            <a:off x="277421" y="305996"/>
            <a:ext cx="1045357" cy="1045357"/>
          </a:xfrm>
          <a:prstGeom prst="rect">
            <a:avLst/>
          </a:prstGeom>
          <a:noFill/>
          <a:ln>
            <a:noFill/>
          </a:ln>
        </p:spPr>
      </p:pic>
      <p:sp>
        <p:nvSpPr>
          <p:cNvPr id="292" name="Google Shape;292;g318176eef4e_0_20"/>
          <p:cNvSpPr txBox="1"/>
          <p:nvPr/>
        </p:nvSpPr>
        <p:spPr>
          <a:xfrm>
            <a:off x="1440669" y="904410"/>
            <a:ext cx="7283100" cy="255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60" b="0" i="0" u="none" strike="noStrike" cap="none">
                <a:solidFill>
                  <a:srgbClr val="002060"/>
                </a:solidFill>
                <a:latin typeface="Lato" panose="020F0502020204030203"/>
                <a:ea typeface="Lato" panose="020F0502020204030203"/>
                <a:cs typeface="Lato" panose="020F0502020204030203"/>
                <a:sym typeface="Lato" panose="020F0502020204030203"/>
              </a:rPr>
              <a:t>(Approved by AICTE, Accredited by NAAC, Affiliated to VTU, Karnataka)</a:t>
            </a:r>
            <a:endParaRPr lang="en-US" sz="1660" b="0"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293" name="Google Shape;293;g318176eef4e_0_20"/>
          <p:cNvSpPr txBox="1"/>
          <p:nvPr/>
        </p:nvSpPr>
        <p:spPr>
          <a:xfrm>
            <a:off x="1440669" y="395141"/>
            <a:ext cx="71235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00" b="1" i="0" u="none" strike="noStrike" cap="none">
                <a:solidFill>
                  <a:srgbClr val="002060"/>
                </a:solidFill>
                <a:latin typeface="Lato" panose="020F0502020204030203"/>
                <a:ea typeface="Lato" panose="020F0502020204030203"/>
                <a:cs typeface="Lato" panose="020F0502020204030203"/>
                <a:sym typeface="Lato" panose="020F0502020204030203"/>
              </a:rPr>
              <a:t>Sri Krishna Institute of Technology</a:t>
            </a:r>
            <a:endParaRPr lang="en-US" sz="3200" b="1"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294" name="Google Shape;294;g318176eef4e_0_20"/>
          <p:cNvSpPr txBox="1"/>
          <p:nvPr/>
        </p:nvSpPr>
        <p:spPr>
          <a:xfrm>
            <a:off x="685800" y="1933150"/>
            <a:ext cx="160782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a:solidFill>
                  <a:srgbClr val="E36C09"/>
                </a:solidFill>
                <a:latin typeface="Overlock" panose="02000506030000020004"/>
                <a:ea typeface="Overlock" panose="02000506030000020004"/>
                <a:cs typeface="Overlock" panose="02000506030000020004"/>
                <a:sym typeface="Overlock" panose="02000506030000020004"/>
              </a:rPr>
              <a:t>              </a:t>
            </a:r>
            <a:endParaRPr sz="2200"/>
          </a:p>
        </p:txBody>
      </p:sp>
      <p:cxnSp>
        <p:nvCxnSpPr>
          <p:cNvPr id="295" name="Google Shape;295;g318176eef4e_0_20"/>
          <p:cNvCxnSpPr/>
          <p:nvPr/>
        </p:nvCxnSpPr>
        <p:spPr>
          <a:xfrm>
            <a:off x="0" y="1409700"/>
            <a:ext cx="18288000" cy="1500"/>
          </a:xfrm>
          <a:prstGeom prst="straightConnector1">
            <a:avLst/>
          </a:prstGeom>
          <a:noFill/>
          <a:ln w="9525" cap="flat" cmpd="sng">
            <a:solidFill>
              <a:srgbClr val="00B050"/>
            </a:solidFill>
            <a:prstDash val="solid"/>
            <a:round/>
            <a:headEnd type="none" w="sm" len="sm"/>
            <a:tailEnd type="none" w="sm" len="sm"/>
          </a:ln>
        </p:spPr>
      </p:cxnSp>
      <p:sp>
        <p:nvSpPr>
          <p:cNvPr id="296" name="Google Shape;296;g318176eef4e_0_20"/>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300" b="1">
                <a:solidFill>
                  <a:schemeClr val="lt1"/>
                </a:solidFill>
                <a:latin typeface="Calibri" panose="020F0502020204030204"/>
                <a:ea typeface="Calibri" panose="020F0502020204030204"/>
                <a:cs typeface="Calibri" panose="020F0502020204030204"/>
                <a:sym typeface="Calibri" panose="020F0502020204030204"/>
              </a:rPr>
              <a:t>1/29/2022</a:t>
            </a:r>
            <a:endParaRPr sz="2300" b="1">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97" name="Google Shape;297;g318176eef4e_0_20"/>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fld>
            <a:endParaRPr lang="en-US"/>
          </a:p>
        </p:txBody>
      </p:sp>
      <p:sp>
        <p:nvSpPr>
          <p:cNvPr id="298" name="Google Shape;298;g318176eef4e_0_20"/>
          <p:cNvSpPr txBox="1">
            <a:spLocks noGrp="1"/>
          </p:cNvSpPr>
          <p:nvPr>
            <p:ph type="ctrTitle"/>
          </p:nvPr>
        </p:nvSpPr>
        <p:spPr>
          <a:xfrm>
            <a:off x="5760900" y="4183775"/>
            <a:ext cx="6941400" cy="1292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sz="8000">
                <a:latin typeface="Times New Roman" panose="02020603050405020304"/>
                <a:ea typeface="Times New Roman" panose="02020603050405020304"/>
                <a:cs typeface="Times New Roman" panose="02020603050405020304"/>
                <a:sym typeface="Times New Roman" panose="02020603050405020304"/>
              </a:rPr>
              <a:t>THANK YOU</a:t>
            </a:r>
            <a:endParaRPr sz="8000">
              <a:latin typeface="Times New Roman" panose="02020603050405020304"/>
              <a:ea typeface="Times New Roman" panose="02020603050405020304"/>
              <a:cs typeface="Times New Roman" panose="02020603050405020304"/>
              <a:sym typeface="Times New Roman" panose="02020603050405020304"/>
            </a:endParaRPr>
          </a:p>
        </p:txBody>
      </p:sp>
      <p:sp>
        <p:nvSpPr>
          <p:cNvPr id="299" name="Google Shape;299;g318176eef4e_0_20"/>
          <p:cNvSpPr txBox="1">
            <a:spLocks noGrp="1"/>
          </p:cNvSpPr>
          <p:nvPr>
            <p:ph type="subTitle" idx="1"/>
          </p:nvPr>
        </p:nvSpPr>
        <p:spPr>
          <a:xfrm>
            <a:off x="-1037167" y="9332783"/>
            <a:ext cx="587700" cy="255900"/>
          </a:xfrm>
          <a:prstGeom prst="rect">
            <a:avLst/>
          </a:prstGeom>
        </p:spPr>
        <p:txBody>
          <a:bodyPr spcFirstLastPara="1" wrap="square" lIns="91425" tIns="45700" rIns="91425" bIns="45700" anchor="t" anchorCtr="0">
            <a:normAutofit fontScale="25000" lnSpcReduction="20000"/>
          </a:bodyPr>
          <a:lstStyle/>
          <a:p>
            <a:pPr marL="457200" lvl="0" indent="0" algn="l" rtl="0">
              <a:spcBef>
                <a:spcPts val="640"/>
              </a:spcBef>
              <a:spcAft>
                <a:spcPts val="0"/>
              </a:spcAft>
              <a:buNone/>
            </a:pPr>
            <a:endParaRPr sz="4000">
              <a:solidFill>
                <a:srgbClr val="12121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269275fbddb_2_41"/>
          <p:cNvSpPr/>
          <p:nvPr/>
        </p:nvSpPr>
        <p:spPr>
          <a:xfrm>
            <a:off x="0" y="9467850"/>
            <a:ext cx="18280549" cy="818816"/>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a:p>
        </p:txBody>
      </p:sp>
      <p:pic>
        <p:nvPicPr>
          <p:cNvPr id="106" name="Google Shape;106;g269275fbddb_2_41"/>
          <p:cNvPicPr preferRelativeResize="0"/>
          <p:nvPr/>
        </p:nvPicPr>
        <p:blipFill rotWithShape="1">
          <a:blip r:embed="rId1"/>
          <a:srcRect/>
          <a:stretch>
            <a:fillRect/>
          </a:stretch>
        </p:blipFill>
        <p:spPr>
          <a:xfrm>
            <a:off x="13990300" y="9639300"/>
            <a:ext cx="476250" cy="476250"/>
          </a:xfrm>
          <a:prstGeom prst="rect">
            <a:avLst/>
          </a:prstGeom>
          <a:noFill/>
          <a:ln>
            <a:noFill/>
          </a:ln>
        </p:spPr>
      </p:pic>
      <p:pic>
        <p:nvPicPr>
          <p:cNvPr id="107" name="Google Shape;107;g269275fbddb_2_41"/>
          <p:cNvPicPr preferRelativeResize="0"/>
          <p:nvPr/>
        </p:nvPicPr>
        <p:blipFill rotWithShape="1">
          <a:blip r:embed="rId2"/>
          <a:srcRect/>
          <a:stretch>
            <a:fillRect/>
          </a:stretch>
        </p:blipFill>
        <p:spPr>
          <a:xfrm>
            <a:off x="14579559" y="9639300"/>
            <a:ext cx="476250" cy="476250"/>
          </a:xfrm>
          <a:prstGeom prst="rect">
            <a:avLst/>
          </a:prstGeom>
          <a:noFill/>
          <a:ln>
            <a:noFill/>
          </a:ln>
        </p:spPr>
      </p:pic>
      <p:pic>
        <p:nvPicPr>
          <p:cNvPr id="108" name="Google Shape;108;g269275fbddb_2_41"/>
          <p:cNvPicPr preferRelativeResize="0"/>
          <p:nvPr/>
        </p:nvPicPr>
        <p:blipFill rotWithShape="1">
          <a:blip r:embed="rId3"/>
          <a:srcRect/>
          <a:stretch>
            <a:fillRect/>
          </a:stretch>
        </p:blipFill>
        <p:spPr>
          <a:xfrm>
            <a:off x="15168817" y="9639300"/>
            <a:ext cx="476250" cy="476250"/>
          </a:xfrm>
          <a:prstGeom prst="rect">
            <a:avLst/>
          </a:prstGeom>
          <a:noFill/>
          <a:ln>
            <a:noFill/>
          </a:ln>
        </p:spPr>
      </p:pic>
      <p:pic>
        <p:nvPicPr>
          <p:cNvPr id="109" name="Google Shape;109;g269275fbddb_2_41"/>
          <p:cNvPicPr preferRelativeResize="0"/>
          <p:nvPr/>
        </p:nvPicPr>
        <p:blipFill rotWithShape="1">
          <a:blip r:embed="rId4"/>
          <a:srcRect/>
          <a:stretch>
            <a:fillRect/>
          </a:stretch>
        </p:blipFill>
        <p:spPr>
          <a:xfrm>
            <a:off x="15725788" y="9639300"/>
            <a:ext cx="476250" cy="476250"/>
          </a:xfrm>
          <a:prstGeom prst="rect">
            <a:avLst/>
          </a:prstGeom>
          <a:noFill/>
          <a:ln>
            <a:noFill/>
          </a:ln>
        </p:spPr>
      </p:pic>
      <p:sp>
        <p:nvSpPr>
          <p:cNvPr id="110" name="Google Shape;110;g269275fbddb_2_41"/>
          <p:cNvSpPr txBox="1"/>
          <p:nvPr/>
        </p:nvSpPr>
        <p:spPr>
          <a:xfrm>
            <a:off x="16259188" y="9672637"/>
            <a:ext cx="2028900" cy="398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585" b="1" i="0" u="none" strike="noStrike" cap="none">
                <a:solidFill>
                  <a:srgbClr val="FFFFFF"/>
                </a:solidFill>
                <a:latin typeface="Lato" panose="020F0502020204030203"/>
                <a:ea typeface="Lato" panose="020F0502020204030203"/>
                <a:cs typeface="Lato" panose="020F0502020204030203"/>
                <a:sym typeface="Lato" panose="020F0502020204030203"/>
              </a:rPr>
              <a:t>/skit.org.in</a:t>
            </a:r>
            <a:endParaRPr lang="en-US" sz="2585" b="1" i="0" u="none" strike="noStrike" cap="none">
              <a:solidFill>
                <a:srgbClr val="FFFFFF"/>
              </a:solidFill>
              <a:latin typeface="Lato" panose="020F0502020204030203"/>
              <a:ea typeface="Lato" panose="020F0502020204030203"/>
              <a:cs typeface="Lato" panose="020F0502020204030203"/>
              <a:sym typeface="Lato" panose="020F0502020204030203"/>
            </a:endParaRPr>
          </a:p>
        </p:txBody>
      </p:sp>
      <p:pic>
        <p:nvPicPr>
          <p:cNvPr id="111" name="Google Shape;111;g269275fbddb_2_41"/>
          <p:cNvPicPr preferRelativeResize="0"/>
          <p:nvPr/>
        </p:nvPicPr>
        <p:blipFill rotWithShape="1">
          <a:blip r:embed="rId5"/>
          <a:srcRect/>
          <a:stretch>
            <a:fillRect/>
          </a:stretch>
        </p:blipFill>
        <p:spPr>
          <a:xfrm>
            <a:off x="277421" y="305996"/>
            <a:ext cx="1045357" cy="1045357"/>
          </a:xfrm>
          <a:prstGeom prst="rect">
            <a:avLst/>
          </a:prstGeom>
          <a:noFill/>
          <a:ln>
            <a:noFill/>
          </a:ln>
        </p:spPr>
      </p:pic>
      <p:sp>
        <p:nvSpPr>
          <p:cNvPr id="112" name="Google Shape;112;g269275fbddb_2_41"/>
          <p:cNvSpPr txBox="1"/>
          <p:nvPr/>
        </p:nvSpPr>
        <p:spPr>
          <a:xfrm>
            <a:off x="1440669" y="904410"/>
            <a:ext cx="7283100" cy="255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60" b="0" i="0" u="none" strike="noStrike" cap="none">
                <a:solidFill>
                  <a:srgbClr val="002060"/>
                </a:solidFill>
                <a:latin typeface="Lato" panose="020F0502020204030203"/>
                <a:ea typeface="Lato" panose="020F0502020204030203"/>
                <a:cs typeface="Lato" panose="020F0502020204030203"/>
                <a:sym typeface="Lato" panose="020F0502020204030203"/>
              </a:rPr>
              <a:t>(Approved by AICTE, Accredited by NAAC, Affiliated to VTU, Karnataka)</a:t>
            </a:r>
            <a:endParaRPr lang="en-US" sz="1660" b="0"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113" name="Google Shape;113;g269275fbddb_2_41"/>
          <p:cNvSpPr txBox="1"/>
          <p:nvPr/>
        </p:nvSpPr>
        <p:spPr>
          <a:xfrm>
            <a:off x="1440669" y="395141"/>
            <a:ext cx="71235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00" b="1" i="0" u="none" strike="noStrike" cap="none">
                <a:solidFill>
                  <a:srgbClr val="002060"/>
                </a:solidFill>
                <a:latin typeface="Lato" panose="020F0502020204030203"/>
                <a:ea typeface="Lato" panose="020F0502020204030203"/>
                <a:cs typeface="Lato" panose="020F0502020204030203"/>
                <a:sym typeface="Lato" panose="020F0502020204030203"/>
              </a:rPr>
              <a:t>Sri Krishna Institute of Technology</a:t>
            </a:r>
            <a:endParaRPr lang="en-US" sz="3200" b="1"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114" name="Google Shape;114;g269275fbddb_2_41"/>
          <p:cNvSpPr txBox="1"/>
          <p:nvPr/>
        </p:nvSpPr>
        <p:spPr>
          <a:xfrm>
            <a:off x="685800" y="1933150"/>
            <a:ext cx="160782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a:solidFill>
                  <a:srgbClr val="E36C09"/>
                </a:solidFill>
                <a:latin typeface="Overlock" panose="02000506030000020004"/>
                <a:ea typeface="Overlock" panose="02000506030000020004"/>
                <a:cs typeface="Overlock" panose="02000506030000020004"/>
                <a:sym typeface="Overlock" panose="02000506030000020004"/>
              </a:rPr>
              <a:t>              </a:t>
            </a:r>
            <a:endParaRPr sz="2200"/>
          </a:p>
        </p:txBody>
      </p:sp>
      <p:cxnSp>
        <p:nvCxnSpPr>
          <p:cNvPr id="115" name="Google Shape;115;g269275fbddb_2_41"/>
          <p:cNvCxnSpPr/>
          <p:nvPr/>
        </p:nvCxnSpPr>
        <p:spPr>
          <a:xfrm>
            <a:off x="0" y="1409700"/>
            <a:ext cx="18288000" cy="1500"/>
          </a:xfrm>
          <a:prstGeom prst="straightConnector1">
            <a:avLst/>
          </a:prstGeom>
          <a:noFill/>
          <a:ln w="9525" cap="flat" cmpd="sng">
            <a:solidFill>
              <a:srgbClr val="00B050"/>
            </a:solidFill>
            <a:prstDash val="solid"/>
            <a:round/>
            <a:headEnd type="none" w="sm" len="sm"/>
            <a:tailEnd type="none" w="sm" len="sm"/>
          </a:ln>
        </p:spPr>
      </p:cxnSp>
      <p:sp>
        <p:nvSpPr>
          <p:cNvPr id="116" name="Google Shape;116;g269275fbddb_2_41"/>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300" b="1">
                <a:solidFill>
                  <a:schemeClr val="lt1"/>
                </a:solidFill>
                <a:latin typeface="Calibri" panose="020F0502020204030204"/>
                <a:ea typeface="Calibri" panose="020F0502020204030204"/>
                <a:cs typeface="Calibri" panose="020F0502020204030204"/>
                <a:sym typeface="Calibri" panose="020F0502020204030204"/>
              </a:rPr>
              <a:t>1/29/2022</a:t>
            </a:r>
            <a:endParaRPr sz="2300" b="1">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17" name="Google Shape;117;g269275fbddb_2_41"/>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en-US"/>
            </a:fld>
            <a:endParaRPr lang="en-US"/>
          </a:p>
        </p:txBody>
      </p:sp>
      <p:sp>
        <p:nvSpPr>
          <p:cNvPr id="118" name="Google Shape;118;g269275fbddb_2_41"/>
          <p:cNvSpPr txBox="1">
            <a:spLocks noGrp="1"/>
          </p:cNvSpPr>
          <p:nvPr>
            <p:ph type="subTitle" idx="1"/>
          </p:nvPr>
        </p:nvSpPr>
        <p:spPr>
          <a:xfrm>
            <a:off x="1587125" y="1683550"/>
            <a:ext cx="15814800" cy="6988500"/>
          </a:xfrm>
          <a:prstGeom prst="rect">
            <a:avLst/>
          </a:prstGeom>
        </p:spPr>
        <p:txBody>
          <a:bodyPr spcFirstLastPara="1" wrap="square" lIns="91425" tIns="45700" rIns="91425" bIns="45700" anchor="t" anchorCtr="0">
            <a:normAutofit/>
          </a:bodyPr>
          <a:lstStyle/>
          <a:p>
            <a:pPr marL="0" lvl="0" indent="0" algn="l" rtl="0">
              <a:spcBef>
                <a:spcPts val="640"/>
              </a:spcBef>
              <a:spcAft>
                <a:spcPts val="0"/>
              </a:spcAft>
              <a:buNone/>
            </a:pPr>
            <a:r>
              <a:rPr lang="en-US" sz="5100" b="1" dirty="0">
                <a:solidFill>
                  <a:srgbClr val="12121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                               CONTENTS:</a:t>
            </a:r>
            <a:endParaRPr sz="5100" b="1" dirty="0">
              <a:solidFill>
                <a:srgbClr val="12121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2743200" lvl="0" indent="0" algn="l" rtl="0">
              <a:spcBef>
                <a:spcPts val="640"/>
              </a:spcBef>
              <a:spcAft>
                <a:spcPts val="0"/>
              </a:spcAft>
              <a:buNone/>
            </a:pPr>
            <a:r>
              <a:rPr lang="en-US" sz="3600" dirty="0">
                <a:solidFill>
                  <a:srgbClr val="12121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 </a:t>
            </a:r>
            <a:endParaRPr sz="3600" dirty="0">
              <a:solidFill>
                <a:srgbClr val="12121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393700" algn="l" rtl="0">
              <a:lnSpc>
                <a:spcPct val="150000"/>
              </a:lnSpc>
              <a:spcBef>
                <a:spcPts val="640"/>
              </a:spcBef>
              <a:spcAft>
                <a:spcPts val="0"/>
              </a:spcAft>
              <a:buClr>
                <a:schemeClr val="dk1"/>
              </a:buClr>
              <a:buSzPts val="2600"/>
              <a:buFont typeface="Times New Roman" panose="02020603050405020304"/>
              <a:buChar char="●"/>
            </a:pPr>
            <a:r>
              <a:rPr lang="en-US" sz="30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Introduction</a:t>
            </a:r>
            <a:endParaRPr sz="3000">
              <a:solidFill>
                <a:schemeClr val="dk1"/>
              </a:solidFill>
              <a:latin typeface="Times New Roman" panose="02020603050405020304"/>
              <a:ea typeface="Times New Roman" panose="02020603050405020304"/>
              <a:cs typeface="Times New Roman" panose="02020603050405020304"/>
            </a:endParaRPr>
          </a:p>
          <a:p>
            <a:pPr marL="457200" lvl="0" indent="-393700" algn="l" rtl="0">
              <a:lnSpc>
                <a:spcPct val="150000"/>
              </a:lnSpc>
              <a:spcBef>
                <a:spcPts val="0"/>
              </a:spcBef>
              <a:spcAft>
                <a:spcPts val="0"/>
              </a:spcAft>
              <a:buClr>
                <a:schemeClr val="dk1"/>
              </a:buClr>
              <a:buSzPts val="2600"/>
              <a:buFont typeface="Times New Roman" panose="02020603050405020304"/>
              <a:buChar char="●"/>
            </a:pPr>
            <a:r>
              <a:rPr lang="en-US" sz="30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Problem Statement</a:t>
            </a:r>
            <a:endParaRPr sz="3000">
              <a:solidFill>
                <a:schemeClr val="dk1"/>
              </a:solidFill>
              <a:latin typeface="Times New Roman" panose="02020603050405020304"/>
              <a:ea typeface="Times New Roman" panose="02020603050405020304"/>
              <a:cs typeface="Times New Roman" panose="02020603050405020304"/>
            </a:endParaRPr>
          </a:p>
          <a:p>
            <a:pPr marL="457200" lvl="0" indent="-393700" algn="l" rtl="0">
              <a:lnSpc>
                <a:spcPct val="150000"/>
              </a:lnSpc>
              <a:spcBef>
                <a:spcPts val="0"/>
              </a:spcBef>
              <a:spcAft>
                <a:spcPts val="0"/>
              </a:spcAft>
              <a:buClr>
                <a:schemeClr val="dk1"/>
              </a:buClr>
              <a:buSzPts val="2600"/>
              <a:buFont typeface="Times New Roman" panose="02020603050405020304"/>
              <a:buChar char="●"/>
            </a:pPr>
            <a:r>
              <a:rPr lang="en-US" sz="30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Objectives</a:t>
            </a:r>
            <a:endParaRPr sz="3000">
              <a:solidFill>
                <a:schemeClr val="dk1"/>
              </a:solidFill>
              <a:latin typeface="Times New Roman" panose="02020603050405020304"/>
              <a:ea typeface="Times New Roman" panose="02020603050405020304"/>
              <a:cs typeface="Times New Roman" panose="02020603050405020304"/>
            </a:endParaRPr>
          </a:p>
          <a:p>
            <a:pPr marL="457200" lvl="0" indent="-393700" algn="l" rtl="0">
              <a:lnSpc>
                <a:spcPct val="150000"/>
              </a:lnSpc>
              <a:spcBef>
                <a:spcPts val="0"/>
              </a:spcBef>
              <a:spcAft>
                <a:spcPts val="0"/>
              </a:spcAft>
              <a:buClr>
                <a:schemeClr val="dk1"/>
              </a:buClr>
              <a:buSzPts val="2600"/>
              <a:buFont typeface="Times New Roman" panose="02020603050405020304"/>
              <a:buChar char="●"/>
            </a:pPr>
            <a:r>
              <a:rPr lang="en-US" sz="30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Literature Review </a:t>
            </a:r>
            <a:endParaRPr sz="3000">
              <a:solidFill>
                <a:schemeClr val="dk1"/>
              </a:solidFill>
              <a:latin typeface="Times New Roman" panose="02020603050405020304"/>
              <a:ea typeface="Times New Roman" panose="02020603050405020304"/>
              <a:cs typeface="Times New Roman" panose="02020603050405020304"/>
            </a:endParaRPr>
          </a:p>
          <a:p>
            <a:pPr marL="457200" lvl="0" indent="-393700" algn="l" rtl="0">
              <a:lnSpc>
                <a:spcPct val="150000"/>
              </a:lnSpc>
              <a:spcBef>
                <a:spcPts val="0"/>
              </a:spcBef>
              <a:spcAft>
                <a:spcPts val="0"/>
              </a:spcAft>
              <a:buClr>
                <a:schemeClr val="dk1"/>
              </a:buClr>
              <a:buSzPts val="2600"/>
              <a:buFont typeface="Times New Roman" panose="02020603050405020304"/>
              <a:buChar char="●"/>
            </a:pPr>
            <a:r>
              <a:rPr lang="en-US" sz="30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Methodology</a:t>
            </a:r>
            <a:endParaRPr sz="3000">
              <a:solidFill>
                <a:schemeClr val="dk1"/>
              </a:solidFill>
              <a:latin typeface="Times New Roman" panose="02020603050405020304"/>
              <a:ea typeface="Times New Roman" panose="02020603050405020304"/>
              <a:cs typeface="Times New Roman" panose="02020603050405020304"/>
            </a:endParaRPr>
          </a:p>
          <a:p>
            <a:pPr marL="457200" lvl="0" indent="-393700" algn="l" rtl="0">
              <a:lnSpc>
                <a:spcPct val="150000"/>
              </a:lnSpc>
              <a:spcBef>
                <a:spcPts val="0"/>
              </a:spcBef>
              <a:spcAft>
                <a:spcPts val="0"/>
              </a:spcAft>
              <a:buClr>
                <a:schemeClr val="dk1"/>
              </a:buClr>
              <a:buSzPts val="2600"/>
              <a:buFont typeface="Times New Roman" panose="02020603050405020304"/>
              <a:buChar char="●"/>
            </a:pPr>
            <a:r>
              <a:rPr lang="en-US" sz="3000" dirty="0">
                <a:solidFill>
                  <a:schemeClr val="dk1"/>
                </a:solidFill>
                <a:latin typeface="Times New Roman" panose="02020603050405020304"/>
                <a:ea typeface="Times New Roman" panose="02020603050405020304"/>
                <a:cs typeface="Times New Roman" panose="02020603050405020304"/>
                <a:sym typeface="Times New Roman" panose="02020603050405020304"/>
              </a:rPr>
              <a:t>Reference</a:t>
            </a:r>
            <a:endParaRPr sz="3000"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640"/>
              </a:spcBef>
              <a:spcAft>
                <a:spcPts val="0"/>
              </a:spcAft>
              <a:buNone/>
            </a:pPr>
            <a:endParaRPr sz="2600" b="1" dirty="0">
              <a:solidFill>
                <a:srgbClr val="12121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g269275fbddb_2_3"/>
          <p:cNvSpPr/>
          <p:nvPr/>
        </p:nvSpPr>
        <p:spPr>
          <a:xfrm>
            <a:off x="0" y="9467850"/>
            <a:ext cx="18280549" cy="818816"/>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a:p>
        </p:txBody>
      </p:sp>
      <p:pic>
        <p:nvPicPr>
          <p:cNvPr id="125" name="Google Shape;125;g269275fbddb_2_3"/>
          <p:cNvPicPr preferRelativeResize="0"/>
          <p:nvPr/>
        </p:nvPicPr>
        <p:blipFill rotWithShape="1">
          <a:blip r:embed="rId1"/>
          <a:srcRect/>
          <a:stretch>
            <a:fillRect/>
          </a:stretch>
        </p:blipFill>
        <p:spPr>
          <a:xfrm>
            <a:off x="13990300" y="9639300"/>
            <a:ext cx="476250" cy="476250"/>
          </a:xfrm>
          <a:prstGeom prst="rect">
            <a:avLst/>
          </a:prstGeom>
          <a:noFill/>
          <a:ln>
            <a:noFill/>
          </a:ln>
        </p:spPr>
      </p:pic>
      <p:pic>
        <p:nvPicPr>
          <p:cNvPr id="126" name="Google Shape;126;g269275fbddb_2_3"/>
          <p:cNvPicPr preferRelativeResize="0"/>
          <p:nvPr/>
        </p:nvPicPr>
        <p:blipFill rotWithShape="1">
          <a:blip r:embed="rId2"/>
          <a:srcRect/>
          <a:stretch>
            <a:fillRect/>
          </a:stretch>
        </p:blipFill>
        <p:spPr>
          <a:xfrm>
            <a:off x="14579559" y="9639300"/>
            <a:ext cx="476250" cy="476250"/>
          </a:xfrm>
          <a:prstGeom prst="rect">
            <a:avLst/>
          </a:prstGeom>
          <a:noFill/>
          <a:ln>
            <a:noFill/>
          </a:ln>
        </p:spPr>
      </p:pic>
      <p:pic>
        <p:nvPicPr>
          <p:cNvPr id="127" name="Google Shape;127;g269275fbddb_2_3"/>
          <p:cNvPicPr preferRelativeResize="0"/>
          <p:nvPr/>
        </p:nvPicPr>
        <p:blipFill rotWithShape="1">
          <a:blip r:embed="rId3"/>
          <a:srcRect/>
          <a:stretch>
            <a:fillRect/>
          </a:stretch>
        </p:blipFill>
        <p:spPr>
          <a:xfrm>
            <a:off x="15168817" y="9639300"/>
            <a:ext cx="476250" cy="476250"/>
          </a:xfrm>
          <a:prstGeom prst="rect">
            <a:avLst/>
          </a:prstGeom>
          <a:noFill/>
          <a:ln>
            <a:noFill/>
          </a:ln>
        </p:spPr>
      </p:pic>
      <p:pic>
        <p:nvPicPr>
          <p:cNvPr id="128" name="Google Shape;128;g269275fbddb_2_3"/>
          <p:cNvPicPr preferRelativeResize="0"/>
          <p:nvPr/>
        </p:nvPicPr>
        <p:blipFill rotWithShape="1">
          <a:blip r:embed="rId4"/>
          <a:srcRect/>
          <a:stretch>
            <a:fillRect/>
          </a:stretch>
        </p:blipFill>
        <p:spPr>
          <a:xfrm>
            <a:off x="15725788" y="9639300"/>
            <a:ext cx="476250" cy="476250"/>
          </a:xfrm>
          <a:prstGeom prst="rect">
            <a:avLst/>
          </a:prstGeom>
          <a:noFill/>
          <a:ln>
            <a:noFill/>
          </a:ln>
        </p:spPr>
      </p:pic>
      <p:sp>
        <p:nvSpPr>
          <p:cNvPr id="129" name="Google Shape;129;g269275fbddb_2_3"/>
          <p:cNvSpPr txBox="1"/>
          <p:nvPr/>
        </p:nvSpPr>
        <p:spPr>
          <a:xfrm>
            <a:off x="16259188" y="9672637"/>
            <a:ext cx="2028900" cy="398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585" b="1" i="0" u="none" strike="noStrike" cap="none">
                <a:solidFill>
                  <a:srgbClr val="FFFFFF"/>
                </a:solidFill>
                <a:latin typeface="Lato" panose="020F0502020204030203"/>
                <a:ea typeface="Lato" panose="020F0502020204030203"/>
                <a:cs typeface="Lato" panose="020F0502020204030203"/>
                <a:sym typeface="Lato" panose="020F0502020204030203"/>
              </a:rPr>
              <a:t>/skit.org.in</a:t>
            </a:r>
            <a:endParaRPr lang="en-US" sz="2585" b="1" i="0" u="none" strike="noStrike" cap="none">
              <a:solidFill>
                <a:srgbClr val="FFFFFF"/>
              </a:solidFill>
              <a:latin typeface="Lato" panose="020F0502020204030203"/>
              <a:ea typeface="Lato" panose="020F0502020204030203"/>
              <a:cs typeface="Lato" panose="020F0502020204030203"/>
              <a:sym typeface="Lato" panose="020F0502020204030203"/>
            </a:endParaRPr>
          </a:p>
        </p:txBody>
      </p:sp>
      <p:pic>
        <p:nvPicPr>
          <p:cNvPr id="130" name="Google Shape;130;g269275fbddb_2_3"/>
          <p:cNvPicPr preferRelativeResize="0"/>
          <p:nvPr/>
        </p:nvPicPr>
        <p:blipFill rotWithShape="1">
          <a:blip r:embed="rId5"/>
          <a:srcRect/>
          <a:stretch>
            <a:fillRect/>
          </a:stretch>
        </p:blipFill>
        <p:spPr>
          <a:xfrm>
            <a:off x="277421" y="305996"/>
            <a:ext cx="1045357" cy="1045357"/>
          </a:xfrm>
          <a:prstGeom prst="rect">
            <a:avLst/>
          </a:prstGeom>
          <a:noFill/>
          <a:ln>
            <a:noFill/>
          </a:ln>
        </p:spPr>
      </p:pic>
      <p:sp>
        <p:nvSpPr>
          <p:cNvPr id="131" name="Google Shape;131;g269275fbddb_2_3"/>
          <p:cNvSpPr txBox="1"/>
          <p:nvPr/>
        </p:nvSpPr>
        <p:spPr>
          <a:xfrm>
            <a:off x="1440669" y="904410"/>
            <a:ext cx="7283100" cy="255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60" b="0" i="0" u="none" strike="noStrike" cap="none">
                <a:solidFill>
                  <a:srgbClr val="002060"/>
                </a:solidFill>
                <a:latin typeface="Lato" panose="020F0502020204030203"/>
                <a:ea typeface="Lato" panose="020F0502020204030203"/>
                <a:cs typeface="Lato" panose="020F0502020204030203"/>
                <a:sym typeface="Lato" panose="020F0502020204030203"/>
              </a:rPr>
              <a:t>(Approved by AICTE, Accredited by NAAC, Affiliated to VTU, Karnataka)</a:t>
            </a:r>
            <a:endParaRPr lang="en-US" sz="1660" b="0"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132" name="Google Shape;132;g269275fbddb_2_3"/>
          <p:cNvSpPr txBox="1"/>
          <p:nvPr/>
        </p:nvSpPr>
        <p:spPr>
          <a:xfrm>
            <a:off x="1440669" y="395141"/>
            <a:ext cx="71235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00" b="1" i="0" u="none" strike="noStrike" cap="none">
                <a:solidFill>
                  <a:srgbClr val="002060"/>
                </a:solidFill>
                <a:latin typeface="Lato" panose="020F0502020204030203"/>
                <a:ea typeface="Lato" panose="020F0502020204030203"/>
                <a:cs typeface="Lato" panose="020F0502020204030203"/>
                <a:sym typeface="Lato" panose="020F0502020204030203"/>
              </a:rPr>
              <a:t>Sri Krishna Institute of Technology</a:t>
            </a:r>
            <a:endParaRPr lang="en-US" sz="3200" b="1"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133" name="Google Shape;133;g269275fbddb_2_3"/>
          <p:cNvSpPr txBox="1"/>
          <p:nvPr/>
        </p:nvSpPr>
        <p:spPr>
          <a:xfrm>
            <a:off x="1792675" y="1851475"/>
            <a:ext cx="14758200" cy="3078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p>
        </p:txBody>
      </p:sp>
      <p:cxnSp>
        <p:nvCxnSpPr>
          <p:cNvPr id="134" name="Google Shape;134;g269275fbddb_2_3"/>
          <p:cNvCxnSpPr/>
          <p:nvPr/>
        </p:nvCxnSpPr>
        <p:spPr>
          <a:xfrm>
            <a:off x="0" y="1409700"/>
            <a:ext cx="18288000" cy="1500"/>
          </a:xfrm>
          <a:prstGeom prst="straightConnector1">
            <a:avLst/>
          </a:prstGeom>
          <a:noFill/>
          <a:ln w="9525" cap="flat" cmpd="sng">
            <a:solidFill>
              <a:srgbClr val="00B050"/>
            </a:solidFill>
            <a:prstDash val="solid"/>
            <a:round/>
            <a:headEnd type="none" w="sm" len="sm"/>
            <a:tailEnd type="none" w="sm" len="sm"/>
          </a:ln>
        </p:spPr>
      </p:cxnSp>
      <p:sp>
        <p:nvSpPr>
          <p:cNvPr id="135" name="Google Shape;135;g269275fbddb_2_3"/>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300" b="1">
                <a:solidFill>
                  <a:schemeClr val="lt1"/>
                </a:solidFill>
                <a:latin typeface="Calibri" panose="020F0502020204030204"/>
                <a:ea typeface="Calibri" panose="020F0502020204030204"/>
                <a:cs typeface="Calibri" panose="020F0502020204030204"/>
                <a:sym typeface="Calibri" panose="020F0502020204030204"/>
              </a:rPr>
              <a:t>1/29/2022</a:t>
            </a:r>
            <a:endParaRPr sz="2300" b="1">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36" name="Google Shape;136;g269275fbddb_2_3"/>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en-US"/>
            </a:fld>
            <a:endParaRPr lang="en-US"/>
          </a:p>
        </p:txBody>
      </p:sp>
      <p:sp>
        <p:nvSpPr>
          <p:cNvPr id="137" name="Google Shape;137;g269275fbddb_2_3"/>
          <p:cNvSpPr txBox="1">
            <a:spLocks noGrp="1"/>
          </p:cNvSpPr>
          <p:nvPr>
            <p:ph type="ctrTitle"/>
          </p:nvPr>
        </p:nvSpPr>
        <p:spPr>
          <a:xfrm>
            <a:off x="6811813" y="1523550"/>
            <a:ext cx="9152100" cy="12714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3600" b="1" dirty="0">
                <a:latin typeface="Times New Roman" panose="02020603050405020304" charset="0"/>
                <a:ea typeface="Arial" panose="020B0604020202020204"/>
                <a:cs typeface="Times New Roman" panose="02020603050405020304" charset="0"/>
                <a:sym typeface="Arial" panose="020B0604020202020204"/>
              </a:rPr>
              <a:t>INTRODUCTION</a:t>
            </a:r>
            <a:endParaRPr lang="en-US" sz="3600" b="1" dirty="0">
              <a:latin typeface="Times New Roman" panose="02020603050405020304" charset="0"/>
              <a:ea typeface="Arial" panose="020B0604020202020204"/>
              <a:cs typeface="Times New Roman" panose="02020603050405020304" charset="0"/>
              <a:sym typeface="Arial" panose="020B0604020202020204"/>
            </a:endParaRPr>
          </a:p>
        </p:txBody>
      </p:sp>
      <p:sp>
        <p:nvSpPr>
          <p:cNvPr id="138" name="Google Shape;138;g269275fbddb_2_3"/>
          <p:cNvSpPr txBox="1">
            <a:spLocks noGrp="1"/>
          </p:cNvSpPr>
          <p:nvPr>
            <p:ph type="subTitle" idx="1"/>
          </p:nvPr>
        </p:nvSpPr>
        <p:spPr>
          <a:xfrm>
            <a:off x="647250" y="2790434"/>
            <a:ext cx="17065366" cy="6681232"/>
          </a:xfrm>
          <a:prstGeom prst="rect">
            <a:avLst/>
          </a:prstGeom>
          <a:solidFill>
            <a:schemeClr val="bg1"/>
          </a:solidFill>
          <a:ln>
            <a:solidFill>
              <a:schemeClr val="bg1"/>
            </a:solidFill>
          </a:ln>
        </p:spPr>
        <p:txBody>
          <a:bodyPr spcFirstLastPara="1" wrap="square" lIns="91425" tIns="45700" rIns="91425" bIns="45700" anchor="t" anchorCtr="0">
            <a:normAutofit/>
          </a:bodyPr>
          <a:lstStyle/>
          <a:p>
            <a:pPr marL="25400" indent="0" algn="l">
              <a:lnSpc>
                <a:spcPts val="5025"/>
              </a:lnSpc>
            </a:pPr>
            <a:r>
              <a:rPr lang="en-US" sz="3000" dirty="0">
                <a:solidFill>
                  <a:schemeClr val="tx1"/>
                </a:solidFill>
              </a:rPr>
              <a:t>♦  </a:t>
            </a:r>
            <a:r>
              <a:rPr lang="en-US" sz="3000" dirty="0">
                <a:solidFill>
                  <a:schemeClr val="tx1"/>
                </a:solidFill>
                <a:latin typeface="Times New Roman" panose="02020603050405020304"/>
              </a:rPr>
              <a:t>With the rapid growth of urbanization and vehicle traffic, the need for effective traffic management systems  has become increasingly critical. Urban areas are witnessing significant challenges in managing traffic flow, leading to congestion, delays, and increased pollution.</a:t>
            </a:r>
            <a:endParaRPr lang="en-US">
              <a:solidFill>
                <a:schemeClr val="tx1"/>
              </a:solidFill>
            </a:endParaRPr>
          </a:p>
          <a:p>
            <a:pPr marL="25400" indent="0" algn="l">
              <a:lnSpc>
                <a:spcPts val="5025"/>
              </a:lnSpc>
            </a:pPr>
            <a:r>
              <a:rPr lang="en-US" sz="3000" dirty="0">
                <a:solidFill>
                  <a:schemeClr val="tx1"/>
                </a:solidFill>
              </a:rPr>
              <a:t>♦ </a:t>
            </a:r>
            <a:r>
              <a:rPr lang="en-US" sz="3000" dirty="0">
                <a:solidFill>
                  <a:schemeClr val="tx1"/>
                </a:solidFill>
                <a:latin typeface="Times New Roman" panose="02020603050405020304"/>
              </a:rPr>
              <a:t>This project focuses on integrating CNNs with ITAS to design a system capable of detecting and tracking                                                                                      vehicles in real time, thereby enabling dynamic traffic control</a:t>
            </a:r>
            <a:endParaRPr lang="en-US">
              <a:solidFill>
                <a:schemeClr val="tx1"/>
              </a:solidFill>
            </a:endParaRPr>
          </a:p>
          <a:p>
            <a:pPr marL="25400" indent="0" algn="l">
              <a:lnSpc>
                <a:spcPts val="5025"/>
              </a:lnSpc>
            </a:pPr>
            <a:r>
              <a:rPr lang="en-US" sz="3000" dirty="0">
                <a:solidFill>
                  <a:schemeClr val="tx1"/>
                </a:solidFill>
              </a:rPr>
              <a:t>♦  </a:t>
            </a:r>
            <a:r>
              <a:rPr lang="en-US" sz="3000" dirty="0">
                <a:solidFill>
                  <a:schemeClr val="tx1"/>
                </a:solidFill>
                <a:latin typeface="Times New Roman" panose="02020603050405020304"/>
              </a:rPr>
              <a:t>By utilizing advanced object detection and tracking techniques, the proposed system aims to reduce congestion, improve traffic flow, and ultimately enhance the safety and efficiency of urban transport networks</a:t>
            </a:r>
            <a:endParaRPr lang="en-US">
              <a:solidFill>
                <a:schemeClr val="tx1"/>
              </a:solidFill>
            </a:endParaRPr>
          </a:p>
          <a:p>
            <a:pPr marL="482600" indent="-457200" algn="l">
              <a:lnSpc>
                <a:spcPts val="5025"/>
              </a:lnSpc>
              <a:buFont typeface="Wingdings" panose="05000000000000000000"/>
              <a:buChar char="v"/>
            </a:pPr>
            <a:endParaRPr lang="en-US" sz="2800" b="1" dirty="0">
              <a:solidFill>
                <a:schemeClr val="tx1"/>
              </a:solidFill>
              <a:latin typeface="Times New Roman" panose="02020603050405020304"/>
              <a:cs typeface="Times New Roman" panose="020206030504050203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g2eade3396d0_0_14"/>
          <p:cNvSpPr/>
          <p:nvPr/>
        </p:nvSpPr>
        <p:spPr>
          <a:xfrm>
            <a:off x="0" y="9467850"/>
            <a:ext cx="18280549" cy="818816"/>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a:p>
        </p:txBody>
      </p:sp>
      <p:pic>
        <p:nvPicPr>
          <p:cNvPr id="145" name="Google Shape;145;g2eade3396d0_0_14"/>
          <p:cNvPicPr preferRelativeResize="0"/>
          <p:nvPr/>
        </p:nvPicPr>
        <p:blipFill rotWithShape="1">
          <a:blip r:embed="rId1"/>
          <a:srcRect/>
          <a:stretch>
            <a:fillRect/>
          </a:stretch>
        </p:blipFill>
        <p:spPr>
          <a:xfrm>
            <a:off x="13990300" y="9639300"/>
            <a:ext cx="476250" cy="476250"/>
          </a:xfrm>
          <a:prstGeom prst="rect">
            <a:avLst/>
          </a:prstGeom>
          <a:noFill/>
          <a:ln>
            <a:noFill/>
          </a:ln>
        </p:spPr>
      </p:pic>
      <p:pic>
        <p:nvPicPr>
          <p:cNvPr id="146" name="Google Shape;146;g2eade3396d0_0_14"/>
          <p:cNvPicPr preferRelativeResize="0"/>
          <p:nvPr/>
        </p:nvPicPr>
        <p:blipFill rotWithShape="1">
          <a:blip r:embed="rId2"/>
          <a:srcRect/>
          <a:stretch>
            <a:fillRect/>
          </a:stretch>
        </p:blipFill>
        <p:spPr>
          <a:xfrm>
            <a:off x="14579559" y="9639300"/>
            <a:ext cx="476250" cy="476250"/>
          </a:xfrm>
          <a:prstGeom prst="rect">
            <a:avLst/>
          </a:prstGeom>
          <a:noFill/>
          <a:ln>
            <a:noFill/>
          </a:ln>
        </p:spPr>
      </p:pic>
      <p:pic>
        <p:nvPicPr>
          <p:cNvPr id="147" name="Google Shape;147;g2eade3396d0_0_14"/>
          <p:cNvPicPr preferRelativeResize="0"/>
          <p:nvPr/>
        </p:nvPicPr>
        <p:blipFill rotWithShape="1">
          <a:blip r:embed="rId3"/>
          <a:srcRect/>
          <a:stretch>
            <a:fillRect/>
          </a:stretch>
        </p:blipFill>
        <p:spPr>
          <a:xfrm>
            <a:off x="15168817" y="9639300"/>
            <a:ext cx="476250" cy="476250"/>
          </a:xfrm>
          <a:prstGeom prst="rect">
            <a:avLst/>
          </a:prstGeom>
          <a:noFill/>
          <a:ln>
            <a:noFill/>
          </a:ln>
        </p:spPr>
      </p:pic>
      <p:pic>
        <p:nvPicPr>
          <p:cNvPr id="148" name="Google Shape;148;g2eade3396d0_0_14"/>
          <p:cNvPicPr preferRelativeResize="0"/>
          <p:nvPr/>
        </p:nvPicPr>
        <p:blipFill rotWithShape="1">
          <a:blip r:embed="rId4"/>
          <a:srcRect/>
          <a:stretch>
            <a:fillRect/>
          </a:stretch>
        </p:blipFill>
        <p:spPr>
          <a:xfrm>
            <a:off x="15725788" y="9639300"/>
            <a:ext cx="476250" cy="476250"/>
          </a:xfrm>
          <a:prstGeom prst="rect">
            <a:avLst/>
          </a:prstGeom>
          <a:noFill/>
          <a:ln>
            <a:noFill/>
          </a:ln>
        </p:spPr>
      </p:pic>
      <p:sp>
        <p:nvSpPr>
          <p:cNvPr id="149" name="Google Shape;149;g2eade3396d0_0_14"/>
          <p:cNvSpPr txBox="1"/>
          <p:nvPr/>
        </p:nvSpPr>
        <p:spPr>
          <a:xfrm>
            <a:off x="16259188" y="9672637"/>
            <a:ext cx="2028900" cy="398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585" b="1" i="0" u="none" strike="noStrike" cap="none">
                <a:solidFill>
                  <a:srgbClr val="FFFFFF"/>
                </a:solidFill>
                <a:latin typeface="Lato" panose="020F0502020204030203"/>
                <a:ea typeface="Lato" panose="020F0502020204030203"/>
                <a:cs typeface="Lato" panose="020F0502020204030203"/>
                <a:sym typeface="Lato" panose="020F0502020204030203"/>
              </a:rPr>
              <a:t>/skit.org.in</a:t>
            </a:r>
            <a:endParaRPr lang="en-US" sz="2585" b="1" i="0" u="none" strike="noStrike" cap="none">
              <a:solidFill>
                <a:srgbClr val="FFFFFF"/>
              </a:solidFill>
              <a:latin typeface="Lato" panose="020F0502020204030203"/>
              <a:ea typeface="Lato" panose="020F0502020204030203"/>
              <a:cs typeface="Lato" panose="020F0502020204030203"/>
              <a:sym typeface="Lato" panose="020F0502020204030203"/>
            </a:endParaRPr>
          </a:p>
        </p:txBody>
      </p:sp>
      <p:pic>
        <p:nvPicPr>
          <p:cNvPr id="150" name="Google Shape;150;g2eade3396d0_0_14"/>
          <p:cNvPicPr preferRelativeResize="0"/>
          <p:nvPr/>
        </p:nvPicPr>
        <p:blipFill rotWithShape="1">
          <a:blip r:embed="rId5"/>
          <a:srcRect/>
          <a:stretch>
            <a:fillRect/>
          </a:stretch>
        </p:blipFill>
        <p:spPr>
          <a:xfrm>
            <a:off x="277421" y="305996"/>
            <a:ext cx="1045357" cy="1045357"/>
          </a:xfrm>
          <a:prstGeom prst="rect">
            <a:avLst/>
          </a:prstGeom>
          <a:noFill/>
          <a:ln>
            <a:noFill/>
          </a:ln>
        </p:spPr>
      </p:pic>
      <p:sp>
        <p:nvSpPr>
          <p:cNvPr id="151" name="Google Shape;151;g2eade3396d0_0_14"/>
          <p:cNvSpPr txBox="1"/>
          <p:nvPr/>
        </p:nvSpPr>
        <p:spPr>
          <a:xfrm>
            <a:off x="1440669" y="904410"/>
            <a:ext cx="7283100" cy="255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60" b="0" i="0" u="none" strike="noStrike" cap="none">
                <a:solidFill>
                  <a:srgbClr val="002060"/>
                </a:solidFill>
                <a:latin typeface="Lato" panose="020F0502020204030203"/>
                <a:ea typeface="Lato" panose="020F0502020204030203"/>
                <a:cs typeface="Lato" panose="020F0502020204030203"/>
                <a:sym typeface="Lato" panose="020F0502020204030203"/>
              </a:rPr>
              <a:t>(Approved by AICTE, Accredited by NAAC, Affiliated to VTU, Karnataka)</a:t>
            </a:r>
            <a:endParaRPr lang="en-US" sz="1660" b="0"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152" name="Google Shape;152;g2eade3396d0_0_14"/>
          <p:cNvSpPr txBox="1"/>
          <p:nvPr/>
        </p:nvSpPr>
        <p:spPr>
          <a:xfrm>
            <a:off x="1440669" y="395141"/>
            <a:ext cx="71235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00" b="1" i="0" u="none" strike="noStrike" cap="none">
                <a:solidFill>
                  <a:srgbClr val="002060"/>
                </a:solidFill>
                <a:latin typeface="Lato" panose="020F0502020204030203"/>
                <a:ea typeface="Lato" panose="020F0502020204030203"/>
                <a:cs typeface="Lato" panose="020F0502020204030203"/>
                <a:sym typeface="Lato" panose="020F0502020204030203"/>
              </a:rPr>
              <a:t>Sri Krishna Institute of Technology</a:t>
            </a:r>
            <a:endParaRPr lang="en-US" sz="3200" b="1"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cxnSp>
        <p:nvCxnSpPr>
          <p:cNvPr id="153" name="Google Shape;153;g2eade3396d0_0_14"/>
          <p:cNvCxnSpPr/>
          <p:nvPr/>
        </p:nvCxnSpPr>
        <p:spPr>
          <a:xfrm>
            <a:off x="0" y="1409700"/>
            <a:ext cx="18288000" cy="1500"/>
          </a:xfrm>
          <a:prstGeom prst="straightConnector1">
            <a:avLst/>
          </a:prstGeom>
          <a:noFill/>
          <a:ln w="9525" cap="flat" cmpd="sng">
            <a:solidFill>
              <a:srgbClr val="00B050"/>
            </a:solidFill>
            <a:prstDash val="solid"/>
            <a:round/>
            <a:headEnd type="none" w="sm" len="sm"/>
            <a:tailEnd type="none" w="sm" len="sm"/>
          </a:ln>
        </p:spPr>
      </p:cxnSp>
      <p:sp>
        <p:nvSpPr>
          <p:cNvPr id="154" name="Google Shape;154;g2eade3396d0_0_14"/>
          <p:cNvSpPr txBox="1"/>
          <p:nvPr/>
        </p:nvSpPr>
        <p:spPr>
          <a:xfrm>
            <a:off x="6681100" y="1922550"/>
            <a:ext cx="116529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5" name="Google Shape;155;g2eade3396d0_0_14"/>
          <p:cNvSpPr txBox="1"/>
          <p:nvPr/>
        </p:nvSpPr>
        <p:spPr>
          <a:xfrm>
            <a:off x="1322775" y="1987800"/>
            <a:ext cx="170112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6" name="Google Shape;156;g2eade3396d0_0_14"/>
          <p:cNvSpPr txBox="1"/>
          <p:nvPr/>
        </p:nvSpPr>
        <p:spPr>
          <a:xfrm>
            <a:off x="4745500" y="2509775"/>
            <a:ext cx="125271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7" name="Google Shape;157;g2eade3396d0_0_14"/>
          <p:cNvSpPr txBox="1"/>
          <p:nvPr/>
        </p:nvSpPr>
        <p:spPr>
          <a:xfrm>
            <a:off x="2400275" y="1529538"/>
            <a:ext cx="125271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b="1">
                <a:solidFill>
                  <a:schemeClr val="dk1"/>
                </a:solidFill>
                <a:latin typeface="Calibri" panose="020F0502020204030204"/>
                <a:ea typeface="Calibri" panose="020F0502020204030204"/>
                <a:cs typeface="Calibri" panose="020F0502020204030204"/>
                <a:sym typeface="Calibri" panose="020F0502020204030204"/>
              </a:rPr>
              <a:t>                                                 </a:t>
            </a:r>
            <a:endParaRPr sz="4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8" name="Google Shape;158;g2eade3396d0_0_14"/>
          <p:cNvSpPr txBox="1"/>
          <p:nvPr/>
        </p:nvSpPr>
        <p:spPr>
          <a:xfrm>
            <a:off x="1765975" y="7403150"/>
            <a:ext cx="145932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59" name="Google Shape;159;g2eade3396d0_0_14"/>
          <p:cNvSpPr txBox="1">
            <a:spLocks noGrp="1"/>
          </p:cNvSpPr>
          <p:nvPr>
            <p:ph type="ctrTitle"/>
          </p:nvPr>
        </p:nvSpPr>
        <p:spPr>
          <a:xfrm>
            <a:off x="5603603" y="1279843"/>
            <a:ext cx="7772400" cy="1752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3600" b="1" dirty="0">
                <a:latin typeface="Times New Roman" panose="02020603050405020304" charset="0"/>
                <a:ea typeface="Arial" panose="020B0604020202020204"/>
                <a:cs typeface="Times New Roman" panose="02020603050405020304" charset="0"/>
                <a:sym typeface="Arial" panose="020B0604020202020204"/>
              </a:rPr>
              <a:t>PROBLEM STATEMENT</a:t>
            </a:r>
            <a:endParaRPr lang="en-US" sz="3600" b="1" dirty="0">
              <a:latin typeface="Times New Roman" panose="02020603050405020304" charset="0"/>
              <a:ea typeface="Arial" panose="020B0604020202020204"/>
              <a:cs typeface="Times New Roman" panose="02020603050405020304" charset="0"/>
              <a:sym typeface="Arial" panose="020B0604020202020204"/>
            </a:endParaRPr>
          </a:p>
        </p:txBody>
      </p:sp>
      <p:sp>
        <p:nvSpPr>
          <p:cNvPr id="160" name="Google Shape;160;g2eade3396d0_0_14"/>
          <p:cNvSpPr txBox="1">
            <a:spLocks noGrp="1"/>
          </p:cNvSpPr>
          <p:nvPr>
            <p:ph type="subTitle" idx="1"/>
          </p:nvPr>
        </p:nvSpPr>
        <p:spPr>
          <a:xfrm>
            <a:off x="1928825" y="3435987"/>
            <a:ext cx="15711068" cy="5815800"/>
          </a:xfrm>
          <a:prstGeom prst="rect">
            <a:avLst/>
          </a:prstGeom>
        </p:spPr>
        <p:txBody>
          <a:bodyPr spcFirstLastPara="1" wrap="square" lIns="91425" tIns="45700" rIns="91425" bIns="45700" anchor="t" anchorCtr="0">
            <a:normAutofit/>
          </a:bodyPr>
          <a:lstStyle/>
          <a:p>
            <a:pPr marL="6350" indent="0" algn="l">
              <a:spcBef>
                <a:spcPts val="0"/>
              </a:spcBef>
              <a:buSzPts val="3500"/>
            </a:pPr>
            <a:r>
              <a:rPr lang="en-US" sz="3600" dirty="0">
                <a:solidFill>
                  <a:srgbClr val="000000"/>
                </a:solidFill>
                <a:latin typeface="Times New Roman" panose="02020603050405020304" charset="0"/>
                <a:cs typeface="Times New Roman" panose="02020603050405020304" charset="0"/>
              </a:rPr>
              <a:t>The problem statement is </a:t>
            </a:r>
            <a:r>
              <a:rPr lang="en-US" sz="3600" b="1" dirty="0">
                <a:solidFill>
                  <a:srgbClr val="000000"/>
                </a:solidFill>
                <a:latin typeface="Times New Roman" panose="02020603050405020304" charset="0"/>
                <a:cs typeface="Times New Roman" panose="02020603050405020304" charset="0"/>
              </a:rPr>
              <a:t>“</a:t>
            </a:r>
            <a:r>
              <a:rPr lang="en-US" sz="3600" dirty="0">
                <a:solidFill>
                  <a:srgbClr val="000000"/>
                </a:solidFill>
                <a:latin typeface="Times New Roman" panose="02020603050405020304" charset="0"/>
                <a:cs typeface="Times New Roman" panose="02020603050405020304" charset="0"/>
              </a:rPr>
              <a:t>Current traffic management systems lack the ability to dynamically adjust traffic signals, optimize flow, and respond to real-time conditions, leading to inefficiencies. These systems often do not account for variations in traffic density, rush hours, accidents, or special events that can cause sudden changes in traffic patterns.</a:t>
            </a:r>
            <a:r>
              <a:rPr lang="en-US" sz="3200" dirty="0">
                <a:solidFill>
                  <a:srgbClr val="000000"/>
                </a:solidFill>
                <a:latin typeface="Times New Roman" panose="02020603050405020304" charset="0"/>
                <a:cs typeface="Times New Roman" panose="02020603050405020304" charset="0"/>
              </a:rPr>
              <a:t> </a:t>
            </a:r>
            <a:r>
              <a:rPr lang="en-US" sz="3200" b="1" dirty="0">
                <a:solidFill>
                  <a:srgbClr val="000000"/>
                </a:solidFill>
                <a:latin typeface="Times New Roman" panose="02020603050405020304" charset="0"/>
                <a:cs typeface="Times New Roman" panose="02020603050405020304" charset="0"/>
              </a:rPr>
              <a:t>”</a:t>
            </a:r>
            <a:endParaRPr sz="3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g2eade3396d0_0_110"/>
          <p:cNvSpPr/>
          <p:nvPr/>
        </p:nvSpPr>
        <p:spPr>
          <a:xfrm>
            <a:off x="0" y="9467850"/>
            <a:ext cx="18280549" cy="818816"/>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a:p>
        </p:txBody>
      </p:sp>
      <p:pic>
        <p:nvPicPr>
          <p:cNvPr id="167" name="Google Shape;167;g2eade3396d0_0_110"/>
          <p:cNvPicPr preferRelativeResize="0"/>
          <p:nvPr/>
        </p:nvPicPr>
        <p:blipFill rotWithShape="1">
          <a:blip r:embed="rId1"/>
          <a:srcRect/>
          <a:stretch>
            <a:fillRect/>
          </a:stretch>
        </p:blipFill>
        <p:spPr>
          <a:xfrm>
            <a:off x="13990300" y="9639300"/>
            <a:ext cx="476250" cy="476250"/>
          </a:xfrm>
          <a:prstGeom prst="rect">
            <a:avLst/>
          </a:prstGeom>
          <a:noFill/>
          <a:ln>
            <a:noFill/>
          </a:ln>
        </p:spPr>
      </p:pic>
      <p:pic>
        <p:nvPicPr>
          <p:cNvPr id="168" name="Google Shape;168;g2eade3396d0_0_110"/>
          <p:cNvPicPr preferRelativeResize="0"/>
          <p:nvPr/>
        </p:nvPicPr>
        <p:blipFill rotWithShape="1">
          <a:blip r:embed="rId2"/>
          <a:srcRect/>
          <a:stretch>
            <a:fillRect/>
          </a:stretch>
        </p:blipFill>
        <p:spPr>
          <a:xfrm>
            <a:off x="14579559" y="9639300"/>
            <a:ext cx="476250" cy="476250"/>
          </a:xfrm>
          <a:prstGeom prst="rect">
            <a:avLst/>
          </a:prstGeom>
          <a:noFill/>
          <a:ln>
            <a:noFill/>
          </a:ln>
        </p:spPr>
      </p:pic>
      <p:pic>
        <p:nvPicPr>
          <p:cNvPr id="169" name="Google Shape;169;g2eade3396d0_0_110"/>
          <p:cNvPicPr preferRelativeResize="0"/>
          <p:nvPr/>
        </p:nvPicPr>
        <p:blipFill rotWithShape="1">
          <a:blip r:embed="rId3"/>
          <a:srcRect/>
          <a:stretch>
            <a:fillRect/>
          </a:stretch>
        </p:blipFill>
        <p:spPr>
          <a:xfrm>
            <a:off x="15168817" y="9639300"/>
            <a:ext cx="476250" cy="476250"/>
          </a:xfrm>
          <a:prstGeom prst="rect">
            <a:avLst/>
          </a:prstGeom>
          <a:noFill/>
          <a:ln>
            <a:noFill/>
          </a:ln>
        </p:spPr>
      </p:pic>
      <p:pic>
        <p:nvPicPr>
          <p:cNvPr id="170" name="Google Shape;170;g2eade3396d0_0_110"/>
          <p:cNvPicPr preferRelativeResize="0"/>
          <p:nvPr/>
        </p:nvPicPr>
        <p:blipFill rotWithShape="1">
          <a:blip r:embed="rId4"/>
          <a:srcRect/>
          <a:stretch>
            <a:fillRect/>
          </a:stretch>
        </p:blipFill>
        <p:spPr>
          <a:xfrm>
            <a:off x="15725788" y="9639300"/>
            <a:ext cx="476250" cy="476250"/>
          </a:xfrm>
          <a:prstGeom prst="rect">
            <a:avLst/>
          </a:prstGeom>
          <a:noFill/>
          <a:ln>
            <a:noFill/>
          </a:ln>
        </p:spPr>
      </p:pic>
      <p:sp>
        <p:nvSpPr>
          <p:cNvPr id="171" name="Google Shape;171;g2eade3396d0_0_110"/>
          <p:cNvSpPr txBox="1"/>
          <p:nvPr/>
        </p:nvSpPr>
        <p:spPr>
          <a:xfrm>
            <a:off x="16259188" y="9672637"/>
            <a:ext cx="2028900" cy="398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585" b="1" i="0" u="none" strike="noStrike" cap="none">
                <a:solidFill>
                  <a:srgbClr val="FFFFFF"/>
                </a:solidFill>
                <a:latin typeface="Lato" panose="020F0502020204030203"/>
                <a:ea typeface="Lato" panose="020F0502020204030203"/>
                <a:cs typeface="Lato" panose="020F0502020204030203"/>
                <a:sym typeface="Lato" panose="020F0502020204030203"/>
              </a:rPr>
              <a:t>/skit.org.in</a:t>
            </a:r>
            <a:endParaRPr lang="en-US" sz="2585" b="1" i="0" u="none" strike="noStrike" cap="none">
              <a:solidFill>
                <a:srgbClr val="FFFFFF"/>
              </a:solidFill>
              <a:latin typeface="Lato" panose="020F0502020204030203"/>
              <a:ea typeface="Lato" panose="020F0502020204030203"/>
              <a:cs typeface="Lato" panose="020F0502020204030203"/>
              <a:sym typeface="Lato" panose="020F0502020204030203"/>
            </a:endParaRPr>
          </a:p>
        </p:txBody>
      </p:sp>
      <p:pic>
        <p:nvPicPr>
          <p:cNvPr id="172" name="Google Shape;172;g2eade3396d0_0_110"/>
          <p:cNvPicPr preferRelativeResize="0"/>
          <p:nvPr/>
        </p:nvPicPr>
        <p:blipFill rotWithShape="1">
          <a:blip r:embed="rId5"/>
          <a:srcRect/>
          <a:stretch>
            <a:fillRect/>
          </a:stretch>
        </p:blipFill>
        <p:spPr>
          <a:xfrm>
            <a:off x="277421" y="305996"/>
            <a:ext cx="1045357" cy="1045357"/>
          </a:xfrm>
          <a:prstGeom prst="rect">
            <a:avLst/>
          </a:prstGeom>
          <a:noFill/>
          <a:ln>
            <a:noFill/>
          </a:ln>
        </p:spPr>
      </p:pic>
      <p:sp>
        <p:nvSpPr>
          <p:cNvPr id="173" name="Google Shape;173;g2eade3396d0_0_110"/>
          <p:cNvSpPr txBox="1"/>
          <p:nvPr/>
        </p:nvSpPr>
        <p:spPr>
          <a:xfrm>
            <a:off x="1440669" y="904410"/>
            <a:ext cx="7283100" cy="255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60" b="0" i="0" u="none" strike="noStrike" cap="none">
                <a:solidFill>
                  <a:srgbClr val="002060"/>
                </a:solidFill>
                <a:latin typeface="Lato" panose="020F0502020204030203"/>
                <a:ea typeface="Lato" panose="020F0502020204030203"/>
                <a:cs typeface="Lato" panose="020F0502020204030203"/>
                <a:sym typeface="Lato" panose="020F0502020204030203"/>
              </a:rPr>
              <a:t>(Approved by AICTE, Accredited by NAAC, Affiliated to VTU, Karnataka)</a:t>
            </a:r>
            <a:endParaRPr lang="en-US" sz="1660" b="0"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174" name="Google Shape;174;g2eade3396d0_0_110"/>
          <p:cNvSpPr txBox="1"/>
          <p:nvPr/>
        </p:nvSpPr>
        <p:spPr>
          <a:xfrm>
            <a:off x="1440669" y="395141"/>
            <a:ext cx="71235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00" b="1" i="0" u="none" strike="noStrike" cap="none">
                <a:solidFill>
                  <a:srgbClr val="002060"/>
                </a:solidFill>
                <a:latin typeface="Lato" panose="020F0502020204030203"/>
                <a:ea typeface="Lato" panose="020F0502020204030203"/>
                <a:cs typeface="Lato" panose="020F0502020204030203"/>
                <a:sym typeface="Lato" panose="020F0502020204030203"/>
              </a:rPr>
              <a:t>Sri Krishna Institute of Technology</a:t>
            </a:r>
            <a:endParaRPr lang="en-US" sz="3200" b="1"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175" name="Google Shape;175;g2eade3396d0_0_110"/>
          <p:cNvSpPr txBox="1"/>
          <p:nvPr/>
        </p:nvSpPr>
        <p:spPr>
          <a:xfrm>
            <a:off x="1792675" y="1851475"/>
            <a:ext cx="147582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a:solidFill>
                  <a:srgbClr val="E36C09"/>
                </a:solidFill>
                <a:latin typeface="Overlock" panose="02000506030000020004"/>
                <a:ea typeface="Overlock" panose="02000506030000020004"/>
                <a:cs typeface="Overlock" panose="02000506030000020004"/>
                <a:sym typeface="Overlock" panose="02000506030000020004"/>
              </a:rPr>
              <a:t>                                               </a:t>
            </a:r>
            <a:endParaRPr sz="2200"/>
          </a:p>
        </p:txBody>
      </p:sp>
      <p:cxnSp>
        <p:nvCxnSpPr>
          <p:cNvPr id="176" name="Google Shape;176;g2eade3396d0_0_110"/>
          <p:cNvCxnSpPr/>
          <p:nvPr/>
        </p:nvCxnSpPr>
        <p:spPr>
          <a:xfrm>
            <a:off x="0" y="1409700"/>
            <a:ext cx="18288000" cy="1500"/>
          </a:xfrm>
          <a:prstGeom prst="straightConnector1">
            <a:avLst/>
          </a:prstGeom>
          <a:noFill/>
          <a:ln w="9525" cap="flat" cmpd="sng">
            <a:solidFill>
              <a:srgbClr val="00B050"/>
            </a:solidFill>
            <a:prstDash val="solid"/>
            <a:round/>
            <a:headEnd type="none" w="sm" len="sm"/>
            <a:tailEnd type="none" w="sm" len="sm"/>
          </a:ln>
        </p:spPr>
      </p:cxnSp>
      <p:sp>
        <p:nvSpPr>
          <p:cNvPr id="177" name="Google Shape;177;g2eade3396d0_0_110"/>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300" b="1">
                <a:solidFill>
                  <a:schemeClr val="lt1"/>
                </a:solidFill>
                <a:latin typeface="Calibri" panose="020F0502020204030204"/>
                <a:ea typeface="Calibri" panose="020F0502020204030204"/>
                <a:cs typeface="Calibri" panose="020F0502020204030204"/>
                <a:sym typeface="Calibri" panose="020F0502020204030204"/>
              </a:rPr>
              <a:t>1/29/2022</a:t>
            </a:r>
            <a:endParaRPr sz="2300" b="1">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8" name="Google Shape;178;g2eade3396d0_0_110"/>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en-US"/>
            </a:fld>
            <a:endParaRPr lang="en-US"/>
          </a:p>
        </p:txBody>
      </p:sp>
      <p:sp>
        <p:nvSpPr>
          <p:cNvPr id="179" name="Google Shape;179;g2eade3396d0_0_110"/>
          <p:cNvSpPr txBox="1"/>
          <p:nvPr/>
        </p:nvSpPr>
        <p:spPr>
          <a:xfrm>
            <a:off x="-1385100" y="292325"/>
            <a:ext cx="180102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2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81" name="Google Shape;181;g2eade3396d0_0_110"/>
          <p:cNvSpPr txBox="1">
            <a:spLocks noGrp="1"/>
          </p:cNvSpPr>
          <p:nvPr>
            <p:ph type="ctrTitle"/>
          </p:nvPr>
        </p:nvSpPr>
        <p:spPr>
          <a:xfrm>
            <a:off x="6744529" y="1120208"/>
            <a:ext cx="7772400" cy="1470000"/>
          </a:xfrm>
          <a:prstGeom prst="rect">
            <a:avLst/>
          </a:prstGeom>
        </p:spPr>
        <p:txBody>
          <a:bodyPr spcFirstLastPara="1" wrap="square" lIns="91425" tIns="45700" rIns="91425" bIns="45700" anchor="ctr" anchorCtr="0">
            <a:normAutofit/>
          </a:bodyPr>
          <a:lstStyle/>
          <a:p>
            <a:pPr marL="0" lvl="0" indent="0" algn="l" rtl="0">
              <a:lnSpc>
                <a:spcPct val="115000"/>
              </a:lnSpc>
              <a:spcBef>
                <a:spcPts val="1200"/>
              </a:spcBef>
              <a:spcAft>
                <a:spcPts val="1200"/>
              </a:spcAft>
              <a:buClr>
                <a:schemeClr val="dk1"/>
              </a:buClr>
              <a:buSzPts val="1100"/>
              <a:buFont typeface="Arial" panose="020B0604020202020204"/>
              <a:buNone/>
            </a:pPr>
            <a:r>
              <a:rPr lang="en-US" sz="3600" b="1" dirty="0">
                <a:latin typeface="Times New Roman" panose="02020603050405020304" charset="0"/>
                <a:ea typeface="Arial" panose="020B0604020202020204"/>
                <a:cs typeface="Times New Roman" panose="02020603050405020304" charset="0"/>
                <a:sym typeface="Arial" panose="020B0604020202020204"/>
              </a:rPr>
              <a:t>OBJECTIVES</a:t>
            </a:r>
            <a:endParaRPr sz="3600" b="1" dirty="0">
              <a:latin typeface="Times New Roman" panose="02020603050405020304" charset="0"/>
              <a:ea typeface="Arial" panose="020B0604020202020204"/>
              <a:cs typeface="Times New Roman" panose="02020603050405020304" charset="0"/>
              <a:sym typeface="Arial" panose="020B0604020202020204"/>
            </a:endParaRPr>
          </a:p>
        </p:txBody>
      </p:sp>
      <p:sp>
        <p:nvSpPr>
          <p:cNvPr id="182" name="Google Shape;182;g2eade3396d0_0_110"/>
          <p:cNvSpPr txBox="1">
            <a:spLocks noGrp="1"/>
          </p:cNvSpPr>
          <p:nvPr>
            <p:ph type="subTitle" idx="1"/>
          </p:nvPr>
        </p:nvSpPr>
        <p:spPr>
          <a:xfrm>
            <a:off x="1712653" y="2177803"/>
            <a:ext cx="14487600" cy="5429400"/>
          </a:xfrm>
          <a:prstGeom prst="rect">
            <a:avLst/>
          </a:prstGeom>
        </p:spPr>
        <p:txBody>
          <a:bodyPr spcFirstLastPara="1" wrap="square" lIns="91425" tIns="45700" rIns="91425" bIns="45700" anchor="t" anchorCtr="0">
            <a:noAutofit/>
          </a:bodyPr>
          <a:lstStyle/>
          <a:p>
            <a:pPr algn="l"/>
            <a:r>
              <a:rPr lang="en-US" sz="3000" b="1" dirty="0">
                <a:solidFill>
                  <a:schemeClr val="tx1"/>
                </a:solidFill>
                <a:latin typeface="Times New Roman" panose="02020603050405020304"/>
              </a:rPr>
              <a:t>1.</a:t>
            </a:r>
            <a:r>
              <a:rPr lang="en-US" sz="3000" dirty="0">
                <a:solidFill>
                  <a:schemeClr val="tx1"/>
                </a:solidFill>
                <a:latin typeface="Times New Roman" panose="02020603050405020304"/>
              </a:rPr>
              <a:t> To study various available methods for traffic flow prediction and real-time monitoring.</a:t>
            </a:r>
            <a:endParaRPr lang="en-US" sz="3000" dirty="0">
              <a:solidFill>
                <a:schemeClr val="tx1"/>
              </a:solidFill>
            </a:endParaRPr>
          </a:p>
          <a:p>
            <a:pPr algn="l"/>
            <a:r>
              <a:rPr lang="en-US" sz="3000" b="1" dirty="0">
                <a:solidFill>
                  <a:schemeClr val="tx1"/>
                </a:solidFill>
                <a:latin typeface="Times New Roman" panose="02020603050405020304"/>
              </a:rPr>
              <a:t>2.</a:t>
            </a:r>
            <a:r>
              <a:rPr lang="en-US" sz="3000" dirty="0">
                <a:solidFill>
                  <a:schemeClr val="tx1"/>
                </a:solidFill>
                <a:latin typeface="Times New Roman" panose="02020603050405020304"/>
              </a:rPr>
              <a:t> To explore deep learning networks, such as  YOLOv3, and Deep SORT, for traffic analysis and management.</a:t>
            </a:r>
            <a:endParaRPr lang="en-US" sz="3000" dirty="0">
              <a:solidFill>
                <a:schemeClr val="tx1"/>
              </a:solidFill>
              <a:latin typeface="Times New Roman" panose="02020603050405020304"/>
            </a:endParaRPr>
          </a:p>
          <a:p>
            <a:pPr algn="l"/>
            <a:r>
              <a:rPr lang="en-US" sz="3000" b="1" dirty="0">
                <a:solidFill>
                  <a:schemeClr val="tx1"/>
                </a:solidFill>
                <a:latin typeface="Times New Roman" panose="02020603050405020304"/>
              </a:rPr>
              <a:t>3.</a:t>
            </a:r>
            <a:r>
              <a:rPr lang="en-US" sz="3000" dirty="0">
                <a:solidFill>
                  <a:schemeClr val="tx1"/>
                </a:solidFill>
                <a:latin typeface="Times New Roman" panose="02020603050405020304"/>
              </a:rPr>
              <a:t> To develop a high-level system design for adaptive traffic signal control and congestion mitigation.</a:t>
            </a:r>
            <a:endParaRPr lang="en-US" sz="3000" dirty="0">
              <a:solidFill>
                <a:schemeClr val="tx1"/>
              </a:solidFill>
              <a:latin typeface="Times New Roman" panose="02020603050405020304"/>
            </a:endParaRPr>
          </a:p>
          <a:p>
            <a:pPr algn="l"/>
            <a:r>
              <a:rPr lang="en-US" sz="3000" b="1" dirty="0">
                <a:solidFill>
                  <a:schemeClr val="tx1"/>
                </a:solidFill>
                <a:latin typeface="Times New Roman" panose="02020603050405020304"/>
              </a:rPr>
              <a:t>4</a:t>
            </a:r>
            <a:r>
              <a:rPr lang="en-US" sz="3000" dirty="0">
                <a:solidFill>
                  <a:schemeClr val="tx1"/>
                </a:solidFill>
                <a:latin typeface="Times New Roman" panose="02020603050405020304"/>
              </a:rPr>
              <a:t>. To design and implement a detailed system for secure data collection and management using AI and blockchain technologies.</a:t>
            </a:r>
            <a:endParaRPr lang="en-US" sz="3000" dirty="0">
              <a:solidFill>
                <a:schemeClr val="tx1"/>
              </a:solidFill>
              <a:latin typeface="Times New Roman" panose="02020603050405020304"/>
            </a:endParaRPr>
          </a:p>
          <a:p>
            <a:pPr algn="l"/>
            <a:r>
              <a:rPr lang="en-US" sz="3000" b="1" dirty="0">
                <a:solidFill>
                  <a:schemeClr val="tx1"/>
                </a:solidFill>
                <a:latin typeface="Times New Roman" panose="02020603050405020304"/>
              </a:rPr>
              <a:t>5</a:t>
            </a:r>
            <a:r>
              <a:rPr lang="en-US" sz="3000" dirty="0">
                <a:solidFill>
                  <a:schemeClr val="tx1"/>
                </a:solidFill>
                <a:latin typeface="Times New Roman" panose="02020603050405020304"/>
              </a:rPr>
              <a:t>. To test and evaluate the traffic management system under various conditions using different machine learning and deep learning algorithms.</a:t>
            </a:r>
            <a:endParaRPr lang="en-US" sz="3000" dirty="0">
              <a:solidFill>
                <a:schemeClr val="tx1"/>
              </a:solidFill>
              <a:latin typeface="Times New Roman" panose="02020603050405020304"/>
            </a:endParaRPr>
          </a:p>
          <a:p>
            <a:pPr algn="l"/>
            <a:endParaRPr lang="en-US" sz="3000" dirty="0">
              <a:solidFill>
                <a:schemeClr val="tx1"/>
              </a:solidFill>
              <a:latin typeface="Times New Roman" panose="020206030504050203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2eade3396d0_0_61"/>
          <p:cNvSpPr/>
          <p:nvPr/>
        </p:nvSpPr>
        <p:spPr>
          <a:xfrm>
            <a:off x="0" y="9467850"/>
            <a:ext cx="18280549" cy="818816"/>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a:p>
        </p:txBody>
      </p:sp>
      <p:pic>
        <p:nvPicPr>
          <p:cNvPr id="189" name="Google Shape;189;g2eade3396d0_0_61"/>
          <p:cNvPicPr preferRelativeResize="0"/>
          <p:nvPr/>
        </p:nvPicPr>
        <p:blipFill rotWithShape="1">
          <a:blip r:embed="rId1"/>
          <a:srcRect/>
          <a:stretch>
            <a:fillRect/>
          </a:stretch>
        </p:blipFill>
        <p:spPr>
          <a:xfrm>
            <a:off x="13990300" y="9639300"/>
            <a:ext cx="476250" cy="476250"/>
          </a:xfrm>
          <a:prstGeom prst="rect">
            <a:avLst/>
          </a:prstGeom>
          <a:noFill/>
          <a:ln>
            <a:noFill/>
          </a:ln>
        </p:spPr>
      </p:pic>
      <p:pic>
        <p:nvPicPr>
          <p:cNvPr id="190" name="Google Shape;190;g2eade3396d0_0_61"/>
          <p:cNvPicPr preferRelativeResize="0"/>
          <p:nvPr/>
        </p:nvPicPr>
        <p:blipFill rotWithShape="1">
          <a:blip r:embed="rId2"/>
          <a:srcRect/>
          <a:stretch>
            <a:fillRect/>
          </a:stretch>
        </p:blipFill>
        <p:spPr>
          <a:xfrm>
            <a:off x="14579559" y="9639300"/>
            <a:ext cx="476250" cy="476250"/>
          </a:xfrm>
          <a:prstGeom prst="rect">
            <a:avLst/>
          </a:prstGeom>
          <a:noFill/>
          <a:ln>
            <a:noFill/>
          </a:ln>
        </p:spPr>
      </p:pic>
      <p:pic>
        <p:nvPicPr>
          <p:cNvPr id="191" name="Google Shape;191;g2eade3396d0_0_61"/>
          <p:cNvPicPr preferRelativeResize="0"/>
          <p:nvPr/>
        </p:nvPicPr>
        <p:blipFill rotWithShape="1">
          <a:blip r:embed="rId3"/>
          <a:srcRect/>
          <a:stretch>
            <a:fillRect/>
          </a:stretch>
        </p:blipFill>
        <p:spPr>
          <a:xfrm>
            <a:off x="15168817" y="9639300"/>
            <a:ext cx="476250" cy="476250"/>
          </a:xfrm>
          <a:prstGeom prst="rect">
            <a:avLst/>
          </a:prstGeom>
          <a:noFill/>
          <a:ln>
            <a:noFill/>
          </a:ln>
        </p:spPr>
      </p:pic>
      <p:pic>
        <p:nvPicPr>
          <p:cNvPr id="192" name="Google Shape;192;g2eade3396d0_0_61"/>
          <p:cNvPicPr preferRelativeResize="0"/>
          <p:nvPr/>
        </p:nvPicPr>
        <p:blipFill rotWithShape="1">
          <a:blip r:embed="rId4"/>
          <a:srcRect/>
          <a:stretch>
            <a:fillRect/>
          </a:stretch>
        </p:blipFill>
        <p:spPr>
          <a:xfrm>
            <a:off x="15725788" y="9639300"/>
            <a:ext cx="476250" cy="476250"/>
          </a:xfrm>
          <a:prstGeom prst="rect">
            <a:avLst/>
          </a:prstGeom>
          <a:noFill/>
          <a:ln>
            <a:noFill/>
          </a:ln>
        </p:spPr>
      </p:pic>
      <p:sp>
        <p:nvSpPr>
          <p:cNvPr id="193" name="Google Shape;193;g2eade3396d0_0_61"/>
          <p:cNvSpPr txBox="1"/>
          <p:nvPr/>
        </p:nvSpPr>
        <p:spPr>
          <a:xfrm>
            <a:off x="16259188" y="9672637"/>
            <a:ext cx="2028900" cy="398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585" b="1" i="0" u="none" strike="noStrike" cap="none">
                <a:solidFill>
                  <a:srgbClr val="FFFFFF"/>
                </a:solidFill>
                <a:latin typeface="Lato" panose="020F0502020204030203"/>
                <a:ea typeface="Lato" panose="020F0502020204030203"/>
                <a:cs typeface="Lato" panose="020F0502020204030203"/>
                <a:sym typeface="Lato" panose="020F0502020204030203"/>
              </a:rPr>
              <a:t>/skit.org.in</a:t>
            </a:r>
            <a:endParaRPr lang="en-US" sz="2585" b="1" i="0" u="none" strike="noStrike" cap="none">
              <a:solidFill>
                <a:srgbClr val="FFFFFF"/>
              </a:solidFill>
              <a:latin typeface="Lato" panose="020F0502020204030203"/>
              <a:ea typeface="Lato" panose="020F0502020204030203"/>
              <a:cs typeface="Lato" panose="020F0502020204030203"/>
              <a:sym typeface="Lato" panose="020F0502020204030203"/>
            </a:endParaRPr>
          </a:p>
        </p:txBody>
      </p:sp>
      <p:pic>
        <p:nvPicPr>
          <p:cNvPr id="194" name="Google Shape;194;g2eade3396d0_0_61"/>
          <p:cNvPicPr preferRelativeResize="0"/>
          <p:nvPr/>
        </p:nvPicPr>
        <p:blipFill rotWithShape="1">
          <a:blip r:embed="rId5"/>
          <a:srcRect/>
          <a:stretch>
            <a:fillRect/>
          </a:stretch>
        </p:blipFill>
        <p:spPr>
          <a:xfrm>
            <a:off x="277421" y="305996"/>
            <a:ext cx="1045357" cy="1045357"/>
          </a:xfrm>
          <a:prstGeom prst="rect">
            <a:avLst/>
          </a:prstGeom>
          <a:noFill/>
          <a:ln>
            <a:noFill/>
          </a:ln>
        </p:spPr>
      </p:pic>
      <p:sp>
        <p:nvSpPr>
          <p:cNvPr id="195" name="Google Shape;195;g2eade3396d0_0_61"/>
          <p:cNvSpPr txBox="1"/>
          <p:nvPr/>
        </p:nvSpPr>
        <p:spPr>
          <a:xfrm>
            <a:off x="1440669" y="904410"/>
            <a:ext cx="7283100" cy="255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60" b="0" i="0" u="none" strike="noStrike" cap="none">
                <a:solidFill>
                  <a:srgbClr val="002060"/>
                </a:solidFill>
                <a:latin typeface="Lato" panose="020F0502020204030203"/>
                <a:ea typeface="Lato" panose="020F0502020204030203"/>
                <a:cs typeface="Lato" panose="020F0502020204030203"/>
                <a:sym typeface="Lato" panose="020F0502020204030203"/>
              </a:rPr>
              <a:t>(Approved by AICTE, Accredited by NAAC, Affiliated to VTU, Karnataka)</a:t>
            </a:r>
            <a:endParaRPr lang="en-US" sz="1660" b="0"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196" name="Google Shape;196;g2eade3396d0_0_61"/>
          <p:cNvSpPr txBox="1"/>
          <p:nvPr/>
        </p:nvSpPr>
        <p:spPr>
          <a:xfrm>
            <a:off x="1440669" y="395141"/>
            <a:ext cx="71235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00" b="1" i="0" u="none" strike="noStrike" cap="none">
                <a:solidFill>
                  <a:srgbClr val="002060"/>
                </a:solidFill>
                <a:latin typeface="Lato" panose="020F0502020204030203"/>
                <a:ea typeface="Lato" panose="020F0502020204030203"/>
                <a:cs typeface="Lato" panose="020F0502020204030203"/>
                <a:sym typeface="Lato" panose="020F0502020204030203"/>
              </a:rPr>
              <a:t>Sri Krishna Institute of Technology</a:t>
            </a:r>
            <a:endParaRPr lang="en-US" sz="3200" b="1"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cxnSp>
        <p:nvCxnSpPr>
          <p:cNvPr id="197" name="Google Shape;197;g2eade3396d0_0_61"/>
          <p:cNvCxnSpPr/>
          <p:nvPr/>
        </p:nvCxnSpPr>
        <p:spPr>
          <a:xfrm>
            <a:off x="0" y="1409700"/>
            <a:ext cx="18288000" cy="1500"/>
          </a:xfrm>
          <a:prstGeom prst="straightConnector1">
            <a:avLst/>
          </a:prstGeom>
          <a:noFill/>
          <a:ln w="9525" cap="flat" cmpd="sng">
            <a:solidFill>
              <a:srgbClr val="00B050"/>
            </a:solidFill>
            <a:prstDash val="solid"/>
            <a:round/>
            <a:headEnd type="none" w="sm" len="sm"/>
            <a:tailEnd type="none" w="sm" len="sm"/>
          </a:ln>
        </p:spPr>
      </p:cxnSp>
      <p:sp>
        <p:nvSpPr>
          <p:cNvPr id="198" name="Google Shape;198;g2eade3396d0_0_61"/>
          <p:cNvSpPr txBox="1">
            <a:spLocks noGrp="1"/>
          </p:cNvSpPr>
          <p:nvPr>
            <p:ph type="ctrTitle"/>
          </p:nvPr>
        </p:nvSpPr>
        <p:spPr>
          <a:xfrm>
            <a:off x="6400800" y="1657646"/>
            <a:ext cx="9560400" cy="18234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3600" b="1" dirty="0">
                <a:latin typeface="Times New Roman" panose="02020603050405020304" charset="0"/>
                <a:ea typeface="Arial" panose="020B0604020202020204"/>
                <a:cs typeface="Times New Roman" panose="02020603050405020304" charset="0"/>
                <a:sym typeface="Arial" panose="020B0604020202020204"/>
              </a:rPr>
              <a:t>LITERATURE SURVEY</a:t>
            </a:r>
            <a:endParaRPr lang="en-US" sz="3600" b="1" dirty="0">
              <a:latin typeface="Times New Roman" panose="02020603050405020304" charset="0"/>
              <a:ea typeface="Arial" panose="020B0604020202020204"/>
              <a:cs typeface="Times New Roman" panose="02020603050405020304" charset="0"/>
              <a:sym typeface="Arial" panose="020B0604020202020204"/>
            </a:endParaRPr>
          </a:p>
        </p:txBody>
      </p:sp>
      <p:graphicFrame>
        <p:nvGraphicFramePr>
          <p:cNvPr id="2" name="Table 1"/>
          <p:cNvGraphicFramePr>
            <a:graphicFrameLocks noGrp="1"/>
          </p:cNvGraphicFramePr>
          <p:nvPr/>
        </p:nvGraphicFramePr>
        <p:xfrm>
          <a:off x="806823" y="2941543"/>
          <a:ext cx="16386229" cy="6136327"/>
        </p:xfrm>
        <a:graphic>
          <a:graphicData uri="http://schemas.openxmlformats.org/drawingml/2006/table">
            <a:tbl>
              <a:tblPr/>
              <a:tblGrid>
                <a:gridCol w="3523812"/>
                <a:gridCol w="3479746"/>
                <a:gridCol w="5007713"/>
                <a:gridCol w="4374958"/>
              </a:tblGrid>
              <a:tr h="1300114">
                <a:tc>
                  <a:txBody>
                    <a:bodyPr/>
                    <a:lstStyle/>
                    <a:p>
                      <a:r>
                        <a:rPr lang="en-IN" sz="2800" b="1" dirty="0">
                          <a:latin typeface="Times New Roman" panose="02020603050405020304" charset="0"/>
                          <a:cs typeface="Times New Roman" panose="02020603050405020304" charset="0"/>
                        </a:rPr>
                        <a:t>Papers</a:t>
                      </a:r>
                      <a:endParaRPr lang="en-IN" sz="2800" b="1" dirty="0">
                        <a:latin typeface="Times New Roman" panose="02020603050405020304" charset="0"/>
                        <a:cs typeface="Times New Roman" panose="02020603050405020304" charset="0"/>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2800" b="1" dirty="0">
                          <a:latin typeface="Times New Roman" panose="02020603050405020304" charset="0"/>
                          <a:cs typeface="Times New Roman" panose="02020603050405020304" charset="0"/>
                        </a:rPr>
                        <a:t>Models</a:t>
                      </a:r>
                      <a:endParaRPr lang="en-IN" sz="2800" b="1" dirty="0">
                        <a:latin typeface="Times New Roman" panose="02020603050405020304" charset="0"/>
                        <a:cs typeface="Times New Roman" panose="02020603050405020304" charset="0"/>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pPr lvl="0">
                        <a:buNone/>
                      </a:pPr>
                      <a:r>
                        <a:rPr lang="en-IN" sz="2800" b="1" dirty="0">
                          <a:latin typeface="Times New Roman" panose="02020603050405020304"/>
                          <a:cs typeface="Times New Roman" panose="02020603050405020304"/>
                        </a:rPr>
                        <a:t>Methodology</a:t>
                      </a:r>
                      <a:endParaRPr lang="en-IN" sz="2800" b="1" dirty="0">
                        <a:latin typeface="Times New Roman" panose="02020603050405020304"/>
                        <a:cs typeface="Times New Roman" panose="02020603050405020304"/>
                      </a:endParaRPr>
                    </a:p>
                  </a:txBody>
                  <a:tcPr anchor="ctr">
                    <a:lnL w="7620">
                      <a:solidFill>
                        <a:srgbClr val="000000"/>
                      </a:solidFill>
                    </a:lnL>
                    <a:lnR w="7620">
                      <a:solidFill>
                        <a:srgbClr val="000000"/>
                      </a:solidFill>
                    </a:lnR>
                    <a:lnT w="7620">
                      <a:solidFill>
                        <a:srgbClr val="000000"/>
                      </a:solidFill>
                    </a:lnT>
                    <a:lnB w="7620">
                      <a:solidFill>
                        <a:srgbClr val="000000"/>
                      </a:solidFill>
                    </a:lnB>
                    <a:noFill/>
                  </a:tcPr>
                </a:tc>
                <a:tc>
                  <a:txBody>
                    <a:bodyPr/>
                    <a:lstStyle/>
                    <a:p>
                      <a:pPr lvl="0" algn="l">
                        <a:lnSpc>
                          <a:spcPct val="100000"/>
                        </a:lnSpc>
                        <a:spcBef>
                          <a:spcPts val="0"/>
                        </a:spcBef>
                        <a:spcAft>
                          <a:spcPts val="0"/>
                        </a:spcAft>
                        <a:buNone/>
                      </a:pPr>
                      <a:r>
                        <a:rPr lang="en-IN" sz="2800" b="0" i="0" u="none" strike="noStrike" noProof="0" dirty="0"/>
                        <a:t> </a:t>
                      </a:r>
                      <a:r>
                        <a:rPr lang="en-IN" sz="2800" b="1" i="0" u="none" strike="noStrike" noProof="0" dirty="0">
                          <a:latin typeface="Times New Roman" panose="02020603050405020304"/>
                        </a:rPr>
                        <a:t>Limitations and Drawbacks </a:t>
                      </a:r>
                      <a:endParaRPr lang="en-US" sz="2800" b="1">
                        <a:latin typeface="Times New Roman" panose="02020603050405020304"/>
                      </a:endParaRPr>
                    </a:p>
                    <a:p>
                      <a:pPr lvl="0">
                        <a:buNone/>
                      </a:pPr>
                      <a:endParaRPr lang="en-US"/>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r>
              <a:tr h="2143125">
                <a:tc>
                  <a:txBody>
                    <a:bodyPr/>
                    <a:lstStyle/>
                    <a:p>
                      <a:r>
                        <a:rPr lang="en-US" sz="2800" dirty="0">
                          <a:latin typeface="Times New Roman" panose="02020603050405020304" charset="0"/>
                          <a:cs typeface="Times New Roman" panose="02020603050405020304" charset="0"/>
                        </a:rPr>
                        <a:t>Intelligent Traffic Analysis System Using Deep Learning</a:t>
                      </a:r>
                      <a:endParaRPr lang="en-US" sz="2800" dirty="0">
                        <a:latin typeface="Times New Roman" panose="02020603050405020304" charset="0"/>
                        <a:cs typeface="Times New Roman" panose="02020603050405020304" charset="0"/>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2800" dirty="0">
                          <a:latin typeface="Times New Roman" panose="02020603050405020304" charset="0"/>
                          <a:cs typeface="Times New Roman" panose="02020603050405020304" charset="0"/>
                        </a:rPr>
                        <a:t>YOLOV3,Mobilenet, CNN</a:t>
                      </a:r>
                      <a:endParaRPr lang="en-IN" sz="2800" dirty="0">
                        <a:latin typeface="Times New Roman" panose="02020603050405020304" charset="0"/>
                        <a:cs typeface="Times New Roman" panose="02020603050405020304" charset="0"/>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pPr lvl="0">
                        <a:buNone/>
                      </a:pPr>
                      <a:r>
                        <a:rPr lang="en-IN" sz="2800" b="0" i="0" u="none" strike="noStrike" noProof="0" dirty="0">
                          <a:latin typeface="Times New Roman" panose="02020603050405020304"/>
                        </a:rPr>
                        <a:t>Data Collection and Preprocessing,  Model Training and </a:t>
                      </a:r>
                      <a:r>
                        <a:rPr lang="en-IN" sz="2800" b="0" i="0" u="none" strike="noStrike" noProof="0" err="1">
                          <a:latin typeface="Times New Roman" panose="02020603050405020304"/>
                        </a:rPr>
                        <a:t>TransferLearning</a:t>
                      </a:r>
                      <a:r>
                        <a:rPr lang="en-IN" sz="2800" b="0" i="0" u="none" strike="noStrike" noProof="0" dirty="0">
                          <a:latin typeface="Times New Roman" panose="02020603050405020304"/>
                        </a:rPr>
                        <a:t>, Real-time Traffic Analysis and Control</a:t>
                      </a:r>
                      <a:endParaRPr lang="en-US" sz="2800">
                        <a:latin typeface="Times New Roman" panose="02020603050405020304"/>
                      </a:endParaRPr>
                    </a:p>
                  </a:txBody>
                  <a:tcPr anchor="ctr">
                    <a:lnL w="7620">
                      <a:solidFill>
                        <a:srgbClr val="000000"/>
                      </a:solidFill>
                    </a:lnL>
                    <a:lnR w="7620">
                      <a:solidFill>
                        <a:srgbClr val="000000"/>
                      </a:solidFill>
                    </a:lnR>
                    <a:lnT w="7620">
                      <a:solidFill>
                        <a:srgbClr val="000000"/>
                      </a:solidFill>
                    </a:lnT>
                    <a:lnB w="7620">
                      <a:solidFill>
                        <a:srgbClr val="000000"/>
                      </a:solidFill>
                    </a:lnB>
                    <a:noFill/>
                  </a:tcPr>
                </a:tc>
                <a:tc>
                  <a:txBody>
                    <a:bodyPr/>
                    <a:lstStyle/>
                    <a:p>
                      <a:pPr lvl="0">
                        <a:buNone/>
                      </a:pPr>
                      <a:r>
                        <a:rPr lang="en-IN" sz="2800" b="0" i="0" u="none" strike="noStrike" noProof="0" dirty="0">
                          <a:latin typeface="Times New Roman" panose="02020603050405020304"/>
                        </a:rPr>
                        <a:t>Data Quality and Dependency on Training, Cost of Implementation and Maintenance</a:t>
                      </a:r>
                      <a:endParaRPr lang="en-US" dirty="0">
                        <a:latin typeface="Times New Roman" panose="02020603050405020304"/>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r>
              <a:tr h="2693088">
                <a:tc>
                  <a:txBody>
                    <a:bodyPr/>
                    <a:lstStyle/>
                    <a:p>
                      <a:r>
                        <a:rPr lang="en-US" sz="2800" dirty="0">
                          <a:latin typeface="Times New Roman" panose="02020603050405020304" charset="0"/>
                          <a:cs typeface="Times New Roman" panose="02020603050405020304" charset="0"/>
                        </a:rPr>
                        <a:t>Optimizing Traffic Flow with Fuzzy Logic and Machine Learning </a:t>
                      </a:r>
                      <a:endParaRPr lang="en-US" sz="2800" dirty="0">
                        <a:latin typeface="Times New Roman" panose="02020603050405020304" charset="0"/>
                        <a:cs typeface="Times New Roman" panose="02020603050405020304" charset="0"/>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2800" dirty="0">
                          <a:latin typeface="Times New Roman" panose="02020603050405020304" charset="0"/>
                          <a:cs typeface="Times New Roman" panose="02020603050405020304" charset="0"/>
                        </a:rPr>
                        <a:t>Fuzzy logic controllers(FLC’s)</a:t>
                      </a:r>
                      <a:endParaRPr lang="en-IN" sz="2800" dirty="0">
                        <a:latin typeface="Times New Roman" panose="02020603050405020304" charset="0"/>
                        <a:cs typeface="Times New Roman" panose="02020603050405020304" charset="0"/>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pPr lvl="0">
                        <a:buNone/>
                      </a:pPr>
                      <a:r>
                        <a:rPr lang="en-US" sz="2800" b="0" i="0" u="none" strike="noStrike" noProof="0" dirty="0">
                          <a:latin typeface="Times New Roman" panose="02020603050405020304"/>
                        </a:rPr>
                        <a:t>Real-Time Data Collection and Preprocessing, Fuzzy Logic and Machine Learning Integration, Simulation and Performance Evaluation</a:t>
                      </a:r>
                      <a:endParaRPr lang="en-US" dirty="0">
                        <a:latin typeface="Times New Roman" panose="02020603050405020304"/>
                      </a:endParaRPr>
                    </a:p>
                  </a:txBody>
                  <a:tcPr anchor="ctr">
                    <a:lnL w="7620">
                      <a:solidFill>
                        <a:srgbClr val="000000"/>
                      </a:solidFill>
                    </a:lnL>
                    <a:lnR w="7620">
                      <a:solidFill>
                        <a:srgbClr val="000000"/>
                      </a:solidFill>
                    </a:lnR>
                    <a:lnT w="7620">
                      <a:solidFill>
                        <a:srgbClr val="000000"/>
                      </a:solidFill>
                    </a:lnT>
                    <a:lnB w="7620">
                      <a:solidFill>
                        <a:srgbClr val="000000"/>
                      </a:solidFill>
                    </a:lnB>
                    <a:noFill/>
                  </a:tcPr>
                </a:tc>
                <a:tc>
                  <a:txBody>
                    <a:bodyPr/>
                    <a:lstStyle/>
                    <a:p>
                      <a:pPr lvl="0">
                        <a:buNone/>
                      </a:pPr>
                      <a:r>
                        <a:rPr lang="en-IN" sz="2800" b="0" i="0" u="none" strike="noStrike" noProof="0" dirty="0">
                          <a:solidFill>
                            <a:srgbClr val="000000"/>
                          </a:solidFill>
                          <a:latin typeface="Times New Roman" panose="02020603050405020304"/>
                        </a:rPr>
                        <a:t>Dependence on Real-Time Data Quality , Computational Complexity</a:t>
                      </a:r>
                      <a:endParaRPr lang="en-US" sz="2800" b="0" i="0" u="none" strike="noStrike" noProof="0" dirty="0">
                        <a:solidFill>
                          <a:srgbClr val="000000"/>
                        </a:solidFill>
                        <a:latin typeface="Times New Roman" panose="02020603050405020304"/>
                      </a:endParaRPr>
                    </a:p>
                    <a:p>
                      <a:pPr lvl="0">
                        <a:buNone/>
                      </a:pPr>
                      <a:endParaRPr lang="en-US" sz="2800" dirty="0">
                        <a:latin typeface="Times New Roman" panose="02020603050405020304"/>
                        <a:cs typeface="Times New Roman" panose="02020603050405020304"/>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r>
            </a:tbl>
          </a:graphicData>
        </a:graphic>
      </p:graphicFrame>
      <p:sp>
        <p:nvSpPr>
          <p:cNvPr id="3" name="Rectangle 1"/>
          <p:cNvSpPr>
            <a:spLocks noGrp="1" noChangeArrowheads="1"/>
          </p:cNvSpPr>
          <p:nvPr>
            <p:ph type="subTitle" idx="1"/>
          </p:nvPr>
        </p:nvSpPr>
        <p:spPr bwMode="auto">
          <a:xfrm>
            <a:off x="29543331" y="-1605115"/>
            <a:ext cx="15244472" cy="553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2eade3396d0_0_61"/>
          <p:cNvSpPr/>
          <p:nvPr/>
        </p:nvSpPr>
        <p:spPr>
          <a:xfrm>
            <a:off x="0" y="9467850"/>
            <a:ext cx="18280549" cy="818816"/>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a:p>
        </p:txBody>
      </p:sp>
      <p:pic>
        <p:nvPicPr>
          <p:cNvPr id="189" name="Google Shape;189;g2eade3396d0_0_61"/>
          <p:cNvPicPr preferRelativeResize="0"/>
          <p:nvPr/>
        </p:nvPicPr>
        <p:blipFill rotWithShape="1">
          <a:blip r:embed="rId1"/>
          <a:srcRect/>
          <a:stretch>
            <a:fillRect/>
          </a:stretch>
        </p:blipFill>
        <p:spPr>
          <a:xfrm>
            <a:off x="13990300" y="9639300"/>
            <a:ext cx="476250" cy="476250"/>
          </a:xfrm>
          <a:prstGeom prst="rect">
            <a:avLst/>
          </a:prstGeom>
          <a:noFill/>
          <a:ln>
            <a:noFill/>
          </a:ln>
        </p:spPr>
      </p:pic>
      <p:pic>
        <p:nvPicPr>
          <p:cNvPr id="190" name="Google Shape;190;g2eade3396d0_0_61"/>
          <p:cNvPicPr preferRelativeResize="0"/>
          <p:nvPr/>
        </p:nvPicPr>
        <p:blipFill rotWithShape="1">
          <a:blip r:embed="rId2"/>
          <a:srcRect/>
          <a:stretch>
            <a:fillRect/>
          </a:stretch>
        </p:blipFill>
        <p:spPr>
          <a:xfrm>
            <a:off x="14579559" y="9639300"/>
            <a:ext cx="476250" cy="476250"/>
          </a:xfrm>
          <a:prstGeom prst="rect">
            <a:avLst/>
          </a:prstGeom>
          <a:noFill/>
          <a:ln>
            <a:noFill/>
          </a:ln>
        </p:spPr>
      </p:pic>
      <p:pic>
        <p:nvPicPr>
          <p:cNvPr id="191" name="Google Shape;191;g2eade3396d0_0_61"/>
          <p:cNvPicPr preferRelativeResize="0"/>
          <p:nvPr/>
        </p:nvPicPr>
        <p:blipFill rotWithShape="1">
          <a:blip r:embed="rId3"/>
          <a:srcRect/>
          <a:stretch>
            <a:fillRect/>
          </a:stretch>
        </p:blipFill>
        <p:spPr>
          <a:xfrm>
            <a:off x="15168817" y="9639300"/>
            <a:ext cx="476250" cy="476250"/>
          </a:xfrm>
          <a:prstGeom prst="rect">
            <a:avLst/>
          </a:prstGeom>
          <a:noFill/>
          <a:ln>
            <a:noFill/>
          </a:ln>
        </p:spPr>
      </p:pic>
      <p:pic>
        <p:nvPicPr>
          <p:cNvPr id="192" name="Google Shape;192;g2eade3396d0_0_61"/>
          <p:cNvPicPr preferRelativeResize="0"/>
          <p:nvPr/>
        </p:nvPicPr>
        <p:blipFill rotWithShape="1">
          <a:blip r:embed="rId4"/>
          <a:srcRect/>
          <a:stretch>
            <a:fillRect/>
          </a:stretch>
        </p:blipFill>
        <p:spPr>
          <a:xfrm>
            <a:off x="15725788" y="9639300"/>
            <a:ext cx="476250" cy="476250"/>
          </a:xfrm>
          <a:prstGeom prst="rect">
            <a:avLst/>
          </a:prstGeom>
          <a:noFill/>
          <a:ln>
            <a:noFill/>
          </a:ln>
        </p:spPr>
      </p:pic>
      <p:sp>
        <p:nvSpPr>
          <p:cNvPr id="193" name="Google Shape;193;g2eade3396d0_0_61"/>
          <p:cNvSpPr txBox="1"/>
          <p:nvPr/>
        </p:nvSpPr>
        <p:spPr>
          <a:xfrm>
            <a:off x="16259188" y="9672637"/>
            <a:ext cx="2028900" cy="398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585" b="1" i="0" u="none" strike="noStrike" cap="none">
                <a:solidFill>
                  <a:srgbClr val="FFFFFF"/>
                </a:solidFill>
                <a:latin typeface="Lato" panose="020F0502020204030203"/>
                <a:ea typeface="Lato" panose="020F0502020204030203"/>
                <a:cs typeface="Lato" panose="020F0502020204030203"/>
                <a:sym typeface="Lato" panose="020F0502020204030203"/>
              </a:rPr>
              <a:t>/skit.org.in</a:t>
            </a:r>
            <a:endParaRPr lang="en-US" sz="2585" b="1" i="0" u="none" strike="noStrike" cap="none">
              <a:solidFill>
                <a:srgbClr val="FFFFFF"/>
              </a:solidFill>
              <a:latin typeface="Lato" panose="020F0502020204030203"/>
              <a:ea typeface="Lato" panose="020F0502020204030203"/>
              <a:cs typeface="Lato" panose="020F0502020204030203"/>
              <a:sym typeface="Lato" panose="020F0502020204030203"/>
            </a:endParaRPr>
          </a:p>
        </p:txBody>
      </p:sp>
      <p:pic>
        <p:nvPicPr>
          <p:cNvPr id="194" name="Google Shape;194;g2eade3396d0_0_61"/>
          <p:cNvPicPr preferRelativeResize="0"/>
          <p:nvPr/>
        </p:nvPicPr>
        <p:blipFill rotWithShape="1">
          <a:blip r:embed="rId5"/>
          <a:srcRect/>
          <a:stretch>
            <a:fillRect/>
          </a:stretch>
        </p:blipFill>
        <p:spPr>
          <a:xfrm>
            <a:off x="277421" y="305996"/>
            <a:ext cx="1045357" cy="1045357"/>
          </a:xfrm>
          <a:prstGeom prst="rect">
            <a:avLst/>
          </a:prstGeom>
          <a:noFill/>
          <a:ln>
            <a:noFill/>
          </a:ln>
        </p:spPr>
      </p:pic>
      <p:sp>
        <p:nvSpPr>
          <p:cNvPr id="195" name="Google Shape;195;g2eade3396d0_0_61"/>
          <p:cNvSpPr txBox="1"/>
          <p:nvPr/>
        </p:nvSpPr>
        <p:spPr>
          <a:xfrm>
            <a:off x="1440669" y="904410"/>
            <a:ext cx="7283100" cy="255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60" b="0" i="0" u="none" strike="noStrike" cap="none">
                <a:solidFill>
                  <a:srgbClr val="002060"/>
                </a:solidFill>
                <a:latin typeface="Lato" panose="020F0502020204030203"/>
                <a:ea typeface="Lato" panose="020F0502020204030203"/>
                <a:cs typeface="Lato" panose="020F0502020204030203"/>
                <a:sym typeface="Lato" panose="020F0502020204030203"/>
              </a:rPr>
              <a:t>(Approved by AICTE, Accredited by NAAC, Affiliated to VTU, Karnataka)</a:t>
            </a:r>
            <a:endParaRPr lang="en-US" sz="1660" b="0"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196" name="Google Shape;196;g2eade3396d0_0_61"/>
          <p:cNvSpPr txBox="1"/>
          <p:nvPr/>
        </p:nvSpPr>
        <p:spPr>
          <a:xfrm>
            <a:off x="1440669" y="395141"/>
            <a:ext cx="71235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00" b="1" i="0" u="none" strike="noStrike" cap="none">
                <a:solidFill>
                  <a:srgbClr val="002060"/>
                </a:solidFill>
                <a:latin typeface="Lato" panose="020F0502020204030203"/>
                <a:ea typeface="Lato" panose="020F0502020204030203"/>
                <a:cs typeface="Lato" panose="020F0502020204030203"/>
                <a:sym typeface="Lato" panose="020F0502020204030203"/>
              </a:rPr>
              <a:t>Sri Krishna Institute of Technology</a:t>
            </a:r>
            <a:endParaRPr lang="en-US" sz="3200" b="1"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cxnSp>
        <p:nvCxnSpPr>
          <p:cNvPr id="197" name="Google Shape;197;g2eade3396d0_0_61"/>
          <p:cNvCxnSpPr/>
          <p:nvPr/>
        </p:nvCxnSpPr>
        <p:spPr>
          <a:xfrm>
            <a:off x="0" y="1409700"/>
            <a:ext cx="18288000" cy="1500"/>
          </a:xfrm>
          <a:prstGeom prst="straightConnector1">
            <a:avLst/>
          </a:prstGeom>
          <a:noFill/>
          <a:ln w="9525" cap="flat" cmpd="sng">
            <a:solidFill>
              <a:srgbClr val="00B050"/>
            </a:solidFill>
            <a:prstDash val="solid"/>
            <a:round/>
            <a:headEnd type="none" w="sm" len="sm"/>
            <a:tailEnd type="none" w="sm" len="sm"/>
          </a:ln>
        </p:spPr>
      </p:cxnSp>
      <p:sp>
        <p:nvSpPr>
          <p:cNvPr id="198" name="Google Shape;198;g2eade3396d0_0_61"/>
          <p:cNvSpPr txBox="1">
            <a:spLocks noGrp="1"/>
          </p:cNvSpPr>
          <p:nvPr>
            <p:ph type="ctrTitle"/>
          </p:nvPr>
        </p:nvSpPr>
        <p:spPr>
          <a:xfrm>
            <a:off x="6415118" y="1489558"/>
            <a:ext cx="9560400" cy="18234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3600" b="1" dirty="0">
                <a:latin typeface="Times New Roman" panose="02020603050405020304" charset="0"/>
                <a:ea typeface="Arial" panose="020B0604020202020204"/>
                <a:cs typeface="Times New Roman" panose="02020603050405020304" charset="0"/>
                <a:sym typeface="Arial" panose="020B0604020202020204"/>
              </a:rPr>
              <a:t>LITERATURE SURVEY</a:t>
            </a:r>
            <a:endParaRPr lang="en-US" sz="3600" b="1" dirty="0">
              <a:latin typeface="Times New Roman" panose="02020603050405020304" charset="0"/>
              <a:ea typeface="Arial" panose="020B0604020202020204"/>
              <a:cs typeface="Times New Roman" panose="02020603050405020304" charset="0"/>
              <a:sym typeface="Arial" panose="020B0604020202020204"/>
            </a:endParaRPr>
          </a:p>
        </p:txBody>
      </p:sp>
      <p:sp>
        <p:nvSpPr>
          <p:cNvPr id="3" name="Rectangle 1"/>
          <p:cNvSpPr>
            <a:spLocks noGrp="1" noChangeArrowheads="1"/>
          </p:cNvSpPr>
          <p:nvPr>
            <p:ph type="subTitle" idx="1"/>
          </p:nvPr>
        </p:nvSpPr>
        <p:spPr bwMode="auto">
          <a:xfrm>
            <a:off x="21309498" y="-1605115"/>
            <a:ext cx="23478305" cy="553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en-IN" dirty="0"/>
          </a:p>
        </p:txBody>
      </p:sp>
      <p:graphicFrame>
        <p:nvGraphicFramePr>
          <p:cNvPr id="4" name="Table 3"/>
          <p:cNvGraphicFramePr>
            <a:graphicFrameLocks noGrp="1"/>
          </p:cNvGraphicFramePr>
          <p:nvPr/>
        </p:nvGraphicFramePr>
        <p:xfrm>
          <a:off x="756397" y="2907926"/>
          <a:ext cx="16676282" cy="6073945"/>
        </p:xfrm>
        <a:graphic>
          <a:graphicData uri="http://schemas.openxmlformats.org/drawingml/2006/table">
            <a:tbl>
              <a:tblPr/>
              <a:tblGrid>
                <a:gridCol w="3452145"/>
                <a:gridCol w="4489787"/>
                <a:gridCol w="4330150"/>
                <a:gridCol w="4404200"/>
              </a:tblGrid>
              <a:tr h="1267912">
                <a:tc>
                  <a:txBody>
                    <a:bodyPr/>
                    <a:lstStyle/>
                    <a:p>
                      <a:r>
                        <a:rPr lang="en-IN" sz="2800" b="1" dirty="0">
                          <a:latin typeface="Times New Roman" panose="02020603050405020304" charset="0"/>
                          <a:cs typeface="Times New Roman" panose="02020603050405020304" charset="0"/>
                        </a:rPr>
                        <a:t>Papers</a:t>
                      </a:r>
                      <a:endParaRPr lang="en-IN" sz="2800" b="1" dirty="0">
                        <a:latin typeface="Times New Roman" panose="02020603050405020304" charset="0"/>
                        <a:cs typeface="Times New Roman" panose="02020603050405020304" charset="0"/>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IN" sz="2800" b="1" dirty="0">
                          <a:latin typeface="Times New Roman" panose="02020603050405020304" charset="0"/>
                          <a:cs typeface="Times New Roman" panose="02020603050405020304" charset="0"/>
                        </a:rPr>
                        <a:t>Models</a:t>
                      </a:r>
                      <a:endParaRPr lang="en-IN" sz="2800" b="1" dirty="0">
                        <a:latin typeface="Times New Roman" panose="02020603050405020304" charset="0"/>
                        <a:cs typeface="Times New Roman" panose="02020603050405020304" charset="0"/>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pPr lvl="0">
                        <a:buNone/>
                      </a:pPr>
                      <a:r>
                        <a:rPr lang="en-IN" sz="2800" b="1" dirty="0">
                          <a:latin typeface="Times New Roman" panose="02020603050405020304"/>
                          <a:cs typeface="Times New Roman" panose="02020603050405020304"/>
                        </a:rPr>
                        <a:t>Methodology</a:t>
                      </a:r>
                      <a:endParaRPr lang="en-IN" sz="2800" b="1" dirty="0">
                        <a:latin typeface="Times New Roman" panose="02020603050405020304"/>
                        <a:cs typeface="Times New Roman" panose="02020603050405020304"/>
                      </a:endParaRPr>
                    </a:p>
                  </a:txBody>
                  <a:tcPr anchor="ctr">
                    <a:lnL w="7620">
                      <a:solidFill>
                        <a:srgbClr val="000000"/>
                      </a:solidFill>
                    </a:lnL>
                    <a:lnR w="7620">
                      <a:solidFill>
                        <a:srgbClr val="000000"/>
                      </a:solidFill>
                    </a:lnR>
                    <a:lnT w="7620">
                      <a:solidFill>
                        <a:srgbClr val="000000"/>
                      </a:solidFill>
                    </a:lnT>
                    <a:lnB w="7620">
                      <a:solidFill>
                        <a:srgbClr val="000000"/>
                      </a:solidFill>
                    </a:lnB>
                    <a:noFill/>
                  </a:tcPr>
                </a:tc>
                <a:tc>
                  <a:txBody>
                    <a:bodyPr/>
                    <a:lstStyle/>
                    <a:p>
                      <a:pPr lvl="0" algn="l">
                        <a:lnSpc>
                          <a:spcPct val="100000"/>
                        </a:lnSpc>
                        <a:spcBef>
                          <a:spcPts val="0"/>
                        </a:spcBef>
                        <a:spcAft>
                          <a:spcPts val="0"/>
                        </a:spcAft>
                        <a:buNone/>
                      </a:pPr>
                      <a:r>
                        <a:rPr lang="en-IN" sz="2800" b="1" i="0" u="none" strike="noStrike" noProof="0" dirty="0">
                          <a:solidFill>
                            <a:srgbClr val="000000"/>
                          </a:solidFill>
                          <a:latin typeface="Times New Roman" panose="02020603050405020304"/>
                        </a:rPr>
                        <a:t>Limitations and Drawbacks </a:t>
                      </a:r>
                      <a:endParaRPr lang="en-US" sz="2800" b="0" i="0" u="none" strike="noStrike" noProof="0" dirty="0">
                        <a:solidFill>
                          <a:srgbClr val="000000"/>
                        </a:solidFill>
                        <a:latin typeface="Times New Roman" panose="02020603050405020304"/>
                      </a:endParaRPr>
                    </a:p>
                    <a:p>
                      <a:pPr lvl="0">
                        <a:buNone/>
                      </a:pPr>
                      <a:endParaRPr lang="en-IN" sz="2800" b="1" dirty="0">
                        <a:latin typeface="Times New Roman" panose="02020603050405020304"/>
                        <a:cs typeface="Times New Roman" panose="02020603050405020304"/>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r>
              <a:tr h="2477305">
                <a:tc>
                  <a:txBody>
                    <a:bodyPr/>
                    <a:lstStyle/>
                    <a:p>
                      <a:r>
                        <a:rPr lang="en-US" sz="2800" dirty="0">
                          <a:latin typeface="Times New Roman" panose="02020603050405020304" charset="0"/>
                          <a:cs typeface="Times New Roman" panose="02020603050405020304" charset="0"/>
                        </a:rPr>
                        <a:t>Density based smart traffic control system using canny edge detection</a:t>
                      </a:r>
                      <a:endParaRPr lang="en-US" sz="2800" dirty="0">
                        <a:latin typeface="Times New Roman" panose="02020603050405020304" charset="0"/>
                        <a:cs typeface="Times New Roman" panose="02020603050405020304" charset="0"/>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US" sz="2800" dirty="0">
                          <a:latin typeface="Times New Roman" panose="02020603050405020304" charset="0"/>
                          <a:cs typeface="Times New Roman" panose="02020603050405020304" charset="0"/>
                        </a:rPr>
                        <a:t>Image Preprocessing Using Canny Edge Detection , Mask R-CNN OPEN CV </a:t>
                      </a:r>
                      <a:endParaRPr lang="en-US" sz="2800" dirty="0">
                        <a:latin typeface="Times New Roman" panose="02020603050405020304" charset="0"/>
                        <a:cs typeface="Times New Roman" panose="02020603050405020304" charset="0"/>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pPr lvl="0">
                        <a:buNone/>
                      </a:pPr>
                      <a:r>
                        <a:rPr lang="en-IN" sz="2800" b="0" i="0" u="none" strike="noStrike" noProof="0" dirty="0">
                          <a:latin typeface="Times New Roman" panose="02020603050405020304"/>
                        </a:rPr>
                        <a:t>Real-Time Image Collection and Processing, Edge Identification and Vehicle Density Calculation, Dynamic Signal Adjustment</a:t>
                      </a:r>
                      <a:endParaRPr lang="en-US" sz="2800" dirty="0">
                        <a:latin typeface="Times New Roman" panose="02020603050405020304"/>
                      </a:endParaRPr>
                    </a:p>
                  </a:txBody>
                  <a:tcPr anchor="ctr">
                    <a:lnL w="7620">
                      <a:solidFill>
                        <a:srgbClr val="000000"/>
                      </a:solidFill>
                    </a:lnL>
                    <a:lnR w="7620">
                      <a:solidFill>
                        <a:srgbClr val="000000"/>
                      </a:solidFill>
                    </a:lnR>
                    <a:lnT w="7620">
                      <a:solidFill>
                        <a:srgbClr val="000000"/>
                      </a:solidFill>
                    </a:lnT>
                    <a:lnB w="7620">
                      <a:solidFill>
                        <a:srgbClr val="000000"/>
                      </a:solidFill>
                    </a:lnB>
                    <a:noFill/>
                  </a:tcPr>
                </a:tc>
                <a:tc>
                  <a:txBody>
                    <a:bodyPr/>
                    <a:lstStyle/>
                    <a:p>
                      <a:pPr lvl="0">
                        <a:buNone/>
                      </a:pPr>
                      <a:r>
                        <a:rPr lang="en-IN" sz="2800" b="0" i="0" u="none" strike="noStrike" noProof="0" dirty="0">
                          <a:latin typeface="Times New Roman" panose="02020603050405020304"/>
                        </a:rPr>
                        <a:t>Dependency on Image Quality and Environmental Conditions,</a:t>
                      </a:r>
                      <a:endParaRPr lang="en-US" dirty="0">
                        <a:latin typeface="Times New Roman" panose="02020603050405020304"/>
                      </a:endParaRPr>
                    </a:p>
                    <a:p>
                      <a:pPr lvl="0">
                        <a:buNone/>
                      </a:pPr>
                      <a:r>
                        <a:rPr lang="en-US" sz="2800" b="0" i="0" u="none" strike="noStrike" noProof="0" dirty="0">
                          <a:latin typeface="Times New Roman" panose="02020603050405020304"/>
                        </a:rPr>
                        <a:t>Vulnerability to System Failures</a:t>
                      </a:r>
                      <a:endParaRPr lang="en-US" sz="2800">
                        <a:latin typeface="Times New Roman" panose="02020603050405020304"/>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r>
              <a:tr h="2223723">
                <a:tc>
                  <a:txBody>
                    <a:bodyPr/>
                    <a:lstStyle/>
                    <a:p>
                      <a:r>
                        <a:rPr lang="en-US" sz="2800" dirty="0">
                          <a:latin typeface="Times New Roman" panose="02020603050405020304"/>
                          <a:cs typeface="Times New Roman" panose="02020603050405020304"/>
                        </a:rPr>
                        <a:t>AI-Powered Solutions for Traffic Management Reducing Congestion and Emissions </a:t>
                      </a:r>
                      <a:endParaRPr lang="en-US" sz="2800" dirty="0">
                        <a:latin typeface="Times New Roman" panose="02020603050405020304"/>
                        <a:cs typeface="Times New Roman" panose="02020603050405020304"/>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r>
                        <a:rPr lang="en-US" sz="2800" dirty="0">
                          <a:latin typeface="Times New Roman" panose="02020603050405020304" charset="0"/>
                          <a:cs typeface="Times New Roman" panose="02020603050405020304" charset="0"/>
                        </a:rPr>
                        <a:t>Deep Reinforcement Learning ,Convolutional Neural Network </a:t>
                      </a:r>
                      <a:endParaRPr lang="en-US" sz="2800" dirty="0">
                        <a:latin typeface="Times New Roman" panose="02020603050405020304" charset="0"/>
                        <a:cs typeface="Times New Roman" panose="02020603050405020304" charset="0"/>
                      </a:endParaRP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c>
                  <a:txBody>
                    <a:bodyPr/>
                    <a:lstStyle/>
                    <a:p>
                      <a:pPr lvl="0">
                        <a:buNone/>
                      </a:pPr>
                      <a:r>
                        <a:rPr lang="en-US" sz="2800" b="0" i="0" u="none" strike="noStrike" noProof="0" dirty="0">
                          <a:latin typeface="Times New Roman" panose="02020603050405020304"/>
                        </a:rPr>
                        <a:t>Real-Time Traffic Data Collection, AI and Machine Learning Optimization, Case Study Analysis</a:t>
                      </a:r>
                      <a:endParaRPr lang="en-US" dirty="0">
                        <a:latin typeface="Times New Roman" panose="02020603050405020304"/>
                      </a:endParaRPr>
                    </a:p>
                  </a:txBody>
                  <a:tcPr anchor="ctr">
                    <a:lnL w="7620">
                      <a:solidFill>
                        <a:srgbClr val="000000"/>
                      </a:solidFill>
                    </a:lnL>
                    <a:lnR w="7620">
                      <a:solidFill>
                        <a:srgbClr val="000000"/>
                      </a:solidFill>
                    </a:lnR>
                    <a:lnT w="7620">
                      <a:solidFill>
                        <a:srgbClr val="000000"/>
                      </a:solidFill>
                    </a:lnT>
                    <a:lnB w="7620">
                      <a:solidFill>
                        <a:srgbClr val="000000"/>
                      </a:solidFill>
                    </a:lnB>
                    <a:noFill/>
                  </a:tcPr>
                </a:tc>
                <a:tc>
                  <a:txBody>
                    <a:bodyPr/>
                    <a:lstStyle/>
                    <a:p>
                      <a:pPr lvl="0">
                        <a:buNone/>
                      </a:pPr>
                      <a:r>
                        <a:rPr lang="en-IN" sz="2800" b="0" i="0" u="none" strike="noStrike" noProof="0" dirty="0">
                          <a:solidFill>
                            <a:srgbClr val="000000"/>
                          </a:solidFill>
                          <a:latin typeface="Times New Roman" panose="02020603050405020304"/>
                        </a:rPr>
                        <a:t>Data Dependency and Accuracy, Data Privacy and Security Concerns</a:t>
                      </a:r>
                      <a:endParaRPr lang="en-US" dirty="0"/>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tr>
            </a:tbl>
          </a:graphicData>
        </a:graphic>
      </p:graphicFrame>
      <p:sp>
        <p:nvSpPr>
          <p:cNvPr id="5" name="Rectangle 1"/>
          <p:cNvSpPr>
            <a:spLocks noChangeArrowheads="1"/>
          </p:cNvSpPr>
          <p:nvPr/>
        </p:nvSpPr>
        <p:spPr bwMode="auto">
          <a:xfrm>
            <a:off x="1961305" y="2184286"/>
            <a:ext cx="30073556"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g269275fbddb_2_21"/>
          <p:cNvSpPr/>
          <p:nvPr/>
        </p:nvSpPr>
        <p:spPr>
          <a:xfrm>
            <a:off x="0" y="9467850"/>
            <a:ext cx="18280549" cy="818816"/>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a:p>
        </p:txBody>
      </p:sp>
      <p:pic>
        <p:nvPicPr>
          <p:cNvPr id="206" name="Google Shape;206;g269275fbddb_2_21"/>
          <p:cNvPicPr preferRelativeResize="0"/>
          <p:nvPr/>
        </p:nvPicPr>
        <p:blipFill rotWithShape="1">
          <a:blip r:embed="rId1"/>
          <a:srcRect/>
          <a:stretch>
            <a:fillRect/>
          </a:stretch>
        </p:blipFill>
        <p:spPr>
          <a:xfrm>
            <a:off x="13990300" y="9639300"/>
            <a:ext cx="476250" cy="476250"/>
          </a:xfrm>
          <a:prstGeom prst="rect">
            <a:avLst/>
          </a:prstGeom>
          <a:noFill/>
          <a:ln>
            <a:noFill/>
          </a:ln>
        </p:spPr>
      </p:pic>
      <p:pic>
        <p:nvPicPr>
          <p:cNvPr id="207" name="Google Shape;207;g269275fbddb_2_21"/>
          <p:cNvPicPr preferRelativeResize="0"/>
          <p:nvPr/>
        </p:nvPicPr>
        <p:blipFill rotWithShape="1">
          <a:blip r:embed="rId2"/>
          <a:srcRect/>
          <a:stretch>
            <a:fillRect/>
          </a:stretch>
        </p:blipFill>
        <p:spPr>
          <a:xfrm>
            <a:off x="14579559" y="9639300"/>
            <a:ext cx="476250" cy="476250"/>
          </a:xfrm>
          <a:prstGeom prst="rect">
            <a:avLst/>
          </a:prstGeom>
          <a:noFill/>
          <a:ln>
            <a:noFill/>
          </a:ln>
        </p:spPr>
      </p:pic>
      <p:pic>
        <p:nvPicPr>
          <p:cNvPr id="208" name="Google Shape;208;g269275fbddb_2_21"/>
          <p:cNvPicPr preferRelativeResize="0"/>
          <p:nvPr/>
        </p:nvPicPr>
        <p:blipFill rotWithShape="1">
          <a:blip r:embed="rId3"/>
          <a:srcRect/>
          <a:stretch>
            <a:fillRect/>
          </a:stretch>
        </p:blipFill>
        <p:spPr>
          <a:xfrm>
            <a:off x="15168817" y="9639300"/>
            <a:ext cx="476250" cy="476250"/>
          </a:xfrm>
          <a:prstGeom prst="rect">
            <a:avLst/>
          </a:prstGeom>
          <a:noFill/>
          <a:ln>
            <a:noFill/>
          </a:ln>
        </p:spPr>
      </p:pic>
      <p:pic>
        <p:nvPicPr>
          <p:cNvPr id="209" name="Google Shape;209;g269275fbddb_2_21"/>
          <p:cNvPicPr preferRelativeResize="0"/>
          <p:nvPr/>
        </p:nvPicPr>
        <p:blipFill rotWithShape="1">
          <a:blip r:embed="rId4"/>
          <a:srcRect/>
          <a:stretch>
            <a:fillRect/>
          </a:stretch>
        </p:blipFill>
        <p:spPr>
          <a:xfrm>
            <a:off x="15725788" y="9639300"/>
            <a:ext cx="476250" cy="476250"/>
          </a:xfrm>
          <a:prstGeom prst="rect">
            <a:avLst/>
          </a:prstGeom>
          <a:noFill/>
          <a:ln>
            <a:noFill/>
          </a:ln>
        </p:spPr>
      </p:pic>
      <p:sp>
        <p:nvSpPr>
          <p:cNvPr id="210" name="Google Shape;210;g269275fbddb_2_21"/>
          <p:cNvSpPr txBox="1"/>
          <p:nvPr/>
        </p:nvSpPr>
        <p:spPr>
          <a:xfrm>
            <a:off x="16259188" y="9672637"/>
            <a:ext cx="2028900" cy="398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585" b="1" i="0" u="none" strike="noStrike" cap="none">
                <a:solidFill>
                  <a:srgbClr val="FFFFFF"/>
                </a:solidFill>
                <a:latin typeface="Lato" panose="020F0502020204030203"/>
                <a:ea typeface="Lato" panose="020F0502020204030203"/>
                <a:cs typeface="Lato" panose="020F0502020204030203"/>
                <a:sym typeface="Lato" panose="020F0502020204030203"/>
              </a:rPr>
              <a:t>/skit.org.in</a:t>
            </a:r>
            <a:endParaRPr lang="en-US" sz="2585" b="1" i="0" u="none" strike="noStrike" cap="none">
              <a:solidFill>
                <a:srgbClr val="FFFFFF"/>
              </a:solidFill>
              <a:latin typeface="Lato" panose="020F0502020204030203"/>
              <a:ea typeface="Lato" panose="020F0502020204030203"/>
              <a:cs typeface="Lato" panose="020F0502020204030203"/>
              <a:sym typeface="Lato" panose="020F0502020204030203"/>
            </a:endParaRPr>
          </a:p>
        </p:txBody>
      </p:sp>
      <p:pic>
        <p:nvPicPr>
          <p:cNvPr id="211" name="Google Shape;211;g269275fbddb_2_21"/>
          <p:cNvPicPr preferRelativeResize="0"/>
          <p:nvPr/>
        </p:nvPicPr>
        <p:blipFill rotWithShape="1">
          <a:blip r:embed="rId5"/>
          <a:srcRect/>
          <a:stretch>
            <a:fillRect/>
          </a:stretch>
        </p:blipFill>
        <p:spPr>
          <a:xfrm>
            <a:off x="277421" y="305996"/>
            <a:ext cx="1045357" cy="1045357"/>
          </a:xfrm>
          <a:prstGeom prst="rect">
            <a:avLst/>
          </a:prstGeom>
          <a:noFill/>
          <a:ln>
            <a:noFill/>
          </a:ln>
        </p:spPr>
      </p:pic>
      <p:sp>
        <p:nvSpPr>
          <p:cNvPr id="212" name="Google Shape;212;g269275fbddb_2_21"/>
          <p:cNvSpPr txBox="1"/>
          <p:nvPr/>
        </p:nvSpPr>
        <p:spPr>
          <a:xfrm>
            <a:off x="1440669" y="904410"/>
            <a:ext cx="7283100" cy="255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60" b="0" i="0" u="none" strike="noStrike" cap="none">
                <a:solidFill>
                  <a:srgbClr val="002060"/>
                </a:solidFill>
                <a:latin typeface="Lato" panose="020F0502020204030203"/>
                <a:ea typeface="Lato" panose="020F0502020204030203"/>
                <a:cs typeface="Lato" panose="020F0502020204030203"/>
                <a:sym typeface="Lato" panose="020F0502020204030203"/>
              </a:rPr>
              <a:t>(Approved by AICTE, Accredited by NAAC, Affiliated to VTU, Karnataka)</a:t>
            </a:r>
            <a:endParaRPr lang="en-US" sz="1660" b="0"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213" name="Google Shape;213;g269275fbddb_2_21"/>
          <p:cNvSpPr txBox="1"/>
          <p:nvPr/>
        </p:nvSpPr>
        <p:spPr>
          <a:xfrm>
            <a:off x="1440669" y="395141"/>
            <a:ext cx="71235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00" b="1" i="0" u="none" strike="noStrike" cap="none">
                <a:solidFill>
                  <a:srgbClr val="002060"/>
                </a:solidFill>
                <a:latin typeface="Lato" panose="020F0502020204030203"/>
                <a:ea typeface="Lato" panose="020F0502020204030203"/>
                <a:cs typeface="Lato" panose="020F0502020204030203"/>
                <a:sym typeface="Lato" panose="020F0502020204030203"/>
              </a:rPr>
              <a:t>Sri Krishna Institute of Technology</a:t>
            </a:r>
            <a:endParaRPr lang="en-US" sz="3200" b="1"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214" name="Google Shape;214;g269275fbddb_2_21"/>
          <p:cNvSpPr txBox="1"/>
          <p:nvPr/>
        </p:nvSpPr>
        <p:spPr>
          <a:xfrm>
            <a:off x="381000" y="1562100"/>
            <a:ext cx="160782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a:solidFill>
                  <a:srgbClr val="E36C09"/>
                </a:solidFill>
                <a:latin typeface="Overlock" panose="02000506030000020004"/>
                <a:ea typeface="Overlock" panose="02000506030000020004"/>
                <a:cs typeface="Overlock" panose="02000506030000020004"/>
                <a:sym typeface="Overlock" panose="02000506030000020004"/>
              </a:rPr>
              <a:t>                                </a:t>
            </a:r>
            <a:endParaRPr sz="2200"/>
          </a:p>
        </p:txBody>
      </p:sp>
      <p:cxnSp>
        <p:nvCxnSpPr>
          <p:cNvPr id="215" name="Google Shape;215;g269275fbddb_2_21"/>
          <p:cNvCxnSpPr/>
          <p:nvPr/>
        </p:nvCxnSpPr>
        <p:spPr>
          <a:xfrm>
            <a:off x="0" y="1409700"/>
            <a:ext cx="18288000" cy="1500"/>
          </a:xfrm>
          <a:prstGeom prst="straightConnector1">
            <a:avLst/>
          </a:prstGeom>
          <a:noFill/>
          <a:ln w="9525" cap="flat" cmpd="sng">
            <a:solidFill>
              <a:srgbClr val="00B050"/>
            </a:solidFill>
            <a:prstDash val="solid"/>
            <a:round/>
            <a:headEnd type="none" w="sm" len="sm"/>
            <a:tailEnd type="none" w="sm" len="sm"/>
          </a:ln>
        </p:spPr>
      </p:cxnSp>
      <p:sp>
        <p:nvSpPr>
          <p:cNvPr id="216" name="Google Shape;216;g269275fbddb_2_21"/>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300" b="1">
                <a:solidFill>
                  <a:schemeClr val="lt1"/>
                </a:solidFill>
                <a:latin typeface="Calibri" panose="020F0502020204030204"/>
                <a:ea typeface="Calibri" panose="020F0502020204030204"/>
                <a:cs typeface="Calibri" panose="020F0502020204030204"/>
                <a:sym typeface="Calibri" panose="020F0502020204030204"/>
              </a:rPr>
              <a:t>1/29/2022</a:t>
            </a:r>
            <a:endParaRPr sz="2300" b="1">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17" name="Google Shape;217;g269275fbddb_2_21"/>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en-US"/>
            </a:fld>
            <a:endParaRPr lang="en-US"/>
          </a:p>
        </p:txBody>
      </p:sp>
      <p:sp>
        <p:nvSpPr>
          <p:cNvPr id="218" name="Google Shape;218;g269275fbddb_2_21"/>
          <p:cNvSpPr txBox="1">
            <a:spLocks noGrp="1"/>
          </p:cNvSpPr>
          <p:nvPr>
            <p:ph type="ctrTitle"/>
          </p:nvPr>
        </p:nvSpPr>
        <p:spPr>
          <a:xfrm>
            <a:off x="6781800" y="1159933"/>
            <a:ext cx="7772400" cy="1305600"/>
          </a:xfrm>
          <a:prstGeom prst="rect">
            <a:avLst/>
          </a:prstGeom>
        </p:spPr>
        <p:txBody>
          <a:bodyPr spcFirstLastPara="1" wrap="square" lIns="91425" tIns="45700" rIns="91425" bIns="45700" anchor="ctr" anchorCtr="0">
            <a:normAutofit fontScale="90000"/>
          </a:bodyPr>
          <a:lstStyle/>
          <a:p>
            <a:pPr marL="0" lvl="0" indent="0" algn="l" rtl="0">
              <a:lnSpc>
                <a:spcPct val="115000"/>
              </a:lnSpc>
              <a:spcBef>
                <a:spcPts val="1200"/>
              </a:spcBef>
              <a:spcAft>
                <a:spcPts val="0"/>
              </a:spcAft>
              <a:buNone/>
            </a:pPr>
            <a:r>
              <a:rPr lang="en-US" sz="4000" b="1" dirty="0">
                <a:latin typeface="Times New Roman" panose="02020603050405020304"/>
                <a:ea typeface="Arial" panose="020B0604020202020204"/>
                <a:cs typeface="Times New Roman" panose="02020603050405020304"/>
                <a:sym typeface="Arial" panose="020B0604020202020204"/>
              </a:rPr>
              <a:t> </a:t>
            </a:r>
            <a:endParaRPr sz="4045" b="1" dirty="0">
              <a:latin typeface="Times New Roman" panose="02020603050405020304"/>
              <a:ea typeface="Arial" panose="020B0604020202020204"/>
              <a:cs typeface="Times New Roman" panose="02020603050405020304"/>
              <a:sym typeface="Arial" panose="020B0604020202020204"/>
            </a:endParaRPr>
          </a:p>
          <a:p>
            <a:pPr marL="0" lvl="0" indent="0" algn="l" rtl="0">
              <a:lnSpc>
                <a:spcPct val="115000"/>
              </a:lnSpc>
              <a:spcBef>
                <a:spcPts val="1200"/>
              </a:spcBef>
              <a:spcAft>
                <a:spcPts val="0"/>
              </a:spcAft>
              <a:buNone/>
            </a:pPr>
            <a:r>
              <a:rPr lang="en-US" sz="4000" b="1" dirty="0">
                <a:latin typeface="Times New Roman" panose="02020603050405020304"/>
                <a:ea typeface="Arial" panose="020B0604020202020204"/>
                <a:cs typeface="Times New Roman" panose="02020603050405020304"/>
                <a:sym typeface="Arial" panose="020B0604020202020204"/>
              </a:rPr>
              <a:t>METHODOLOGY  </a:t>
            </a:r>
            <a:endParaRPr sz="4000" dirty="0">
              <a:latin typeface="Times New Roman" panose="02020603050405020304"/>
              <a:ea typeface="Arial" panose="020B0604020202020204"/>
              <a:cs typeface="Times New Roman" panose="02020603050405020304"/>
              <a:sym typeface="Arial" panose="020B0604020202020204"/>
            </a:endParaRPr>
          </a:p>
          <a:p>
            <a:pPr marL="0" lvl="0" indent="0" algn="l" rtl="0">
              <a:spcBef>
                <a:spcPts val="1200"/>
              </a:spcBef>
              <a:spcAft>
                <a:spcPts val="0"/>
              </a:spcAft>
              <a:buNone/>
            </a:pPr>
            <a:endParaRPr sz="5000">
              <a:latin typeface="Times New Roman" panose="02020603050405020304" charset="0"/>
              <a:ea typeface="Times New Roman" panose="02020603050405020304"/>
              <a:cs typeface="Times New Roman" panose="02020603050405020304" charset="0"/>
              <a:sym typeface="Times New Roman" panose="02020603050405020304"/>
            </a:endParaRPr>
          </a:p>
        </p:txBody>
      </p:sp>
      <p:sp>
        <p:nvSpPr>
          <p:cNvPr id="219" name="Google Shape;219;g269275fbddb_2_21"/>
          <p:cNvSpPr txBox="1">
            <a:spLocks noGrp="1"/>
          </p:cNvSpPr>
          <p:nvPr>
            <p:ph type="subTitle" idx="1"/>
          </p:nvPr>
        </p:nvSpPr>
        <p:spPr>
          <a:xfrm>
            <a:off x="1820842" y="-2181042"/>
            <a:ext cx="15676034" cy="989034"/>
          </a:xfrm>
          <a:prstGeom prst="rect">
            <a:avLst/>
          </a:prstGeom>
        </p:spPr>
        <p:txBody>
          <a:bodyPr spcFirstLastPara="1" wrap="square" lIns="91425" tIns="45700" rIns="91425" bIns="45700" anchor="t" anchorCtr="0">
            <a:normAutofit/>
          </a:bodyPr>
          <a:lstStyle/>
          <a:p>
            <a:endParaRPr lang="en-US" dirty="0"/>
          </a:p>
        </p:txBody>
      </p:sp>
      <p:sp>
        <p:nvSpPr>
          <p:cNvPr id="2" name="Rectangle: Rounded Corners 1"/>
          <p:cNvSpPr/>
          <p:nvPr/>
        </p:nvSpPr>
        <p:spPr>
          <a:xfrm>
            <a:off x="1082756" y="2479757"/>
            <a:ext cx="3191282" cy="1372578"/>
          </a:xfrm>
          <a:prstGeom prst="roundRect">
            <a:avLst/>
          </a:prstGeom>
          <a:solidFill>
            <a:schemeClr val="accent5">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latin typeface="Times New Roman" panose="02020603050405020304"/>
                <a:cs typeface="Times New Roman" panose="02020603050405020304"/>
              </a:rPr>
              <a:t>Input video/Image stream</a:t>
            </a:r>
            <a:endParaRPr lang="en-US" sz="3200" dirty="0">
              <a:latin typeface="Times New Roman" panose="02020603050405020304"/>
              <a:cs typeface="Times New Roman" panose="02020603050405020304"/>
            </a:endParaRPr>
          </a:p>
        </p:txBody>
      </p:sp>
      <p:sp>
        <p:nvSpPr>
          <p:cNvPr id="3" name="Rectangle: Rounded Corners 2"/>
          <p:cNvSpPr/>
          <p:nvPr/>
        </p:nvSpPr>
        <p:spPr>
          <a:xfrm>
            <a:off x="6849858" y="2474872"/>
            <a:ext cx="3407832" cy="1291167"/>
          </a:xfrm>
          <a:prstGeom prst="roundRect">
            <a:avLst/>
          </a:prstGeom>
          <a:solidFill>
            <a:schemeClr val="accent5">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latin typeface="Times New Roman" panose="02020603050405020304"/>
                <a:cs typeface="Arial" panose="020B0604020202020204"/>
              </a:rPr>
              <a:t>Frame preprocessing</a:t>
            </a:r>
            <a:endParaRPr lang="en-US" sz="3200" dirty="0">
              <a:latin typeface="Times New Roman" panose="02020603050405020304"/>
              <a:cs typeface="Arial" panose="020B0604020202020204"/>
            </a:endParaRPr>
          </a:p>
        </p:txBody>
      </p:sp>
      <p:sp>
        <p:nvSpPr>
          <p:cNvPr id="4" name="Rectangle: Rounded Corners 3"/>
          <p:cNvSpPr/>
          <p:nvPr/>
        </p:nvSpPr>
        <p:spPr>
          <a:xfrm>
            <a:off x="13452231" y="2272973"/>
            <a:ext cx="3429000" cy="1375835"/>
          </a:xfrm>
          <a:prstGeom prst="roundRect">
            <a:avLst/>
          </a:prstGeom>
          <a:solidFill>
            <a:schemeClr val="accent5">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latin typeface="Times New Roman" panose="02020603050405020304"/>
                <a:cs typeface="Arial" panose="020B0604020202020204"/>
              </a:rPr>
              <a:t>Object detection using YOLOv5 and CNN</a:t>
            </a:r>
            <a:endParaRPr lang="en-US" sz="3200" dirty="0">
              <a:latin typeface="Times New Roman" panose="02020603050405020304"/>
              <a:cs typeface="Arial" panose="020B0604020202020204"/>
            </a:endParaRPr>
          </a:p>
        </p:txBody>
      </p:sp>
      <p:sp>
        <p:nvSpPr>
          <p:cNvPr id="5" name="Rectangle: Rounded Corners 4"/>
          <p:cNvSpPr/>
          <p:nvPr/>
        </p:nvSpPr>
        <p:spPr>
          <a:xfrm>
            <a:off x="12535552" y="5846886"/>
            <a:ext cx="3428999" cy="1397000"/>
          </a:xfrm>
          <a:prstGeom prst="roundRect">
            <a:avLst/>
          </a:prstGeom>
          <a:solidFill>
            <a:schemeClr val="accent5">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latin typeface="Times New Roman" panose="02020603050405020304"/>
                <a:cs typeface="Arial" panose="020B0604020202020204"/>
              </a:rPr>
              <a:t>Trained model/Testing data set</a:t>
            </a:r>
            <a:endParaRPr lang="en-US" sz="3200" dirty="0">
              <a:latin typeface="Times New Roman" panose="02020603050405020304"/>
              <a:cs typeface="Arial" panose="020B0604020202020204"/>
            </a:endParaRPr>
          </a:p>
        </p:txBody>
      </p:sp>
      <p:sp>
        <p:nvSpPr>
          <p:cNvPr id="6" name="Rectangle: Rounded Corners 5"/>
          <p:cNvSpPr/>
          <p:nvPr/>
        </p:nvSpPr>
        <p:spPr>
          <a:xfrm>
            <a:off x="5715001" y="5838742"/>
            <a:ext cx="3429000" cy="1385603"/>
          </a:xfrm>
          <a:prstGeom prst="roundRect">
            <a:avLst/>
          </a:prstGeom>
          <a:solidFill>
            <a:schemeClr val="accent5">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3200" dirty="0">
                <a:latin typeface="Times New Roman" panose="02020603050405020304"/>
                <a:ea typeface="+mn-lt"/>
                <a:cs typeface="+mn-lt"/>
              </a:rPr>
              <a:t>Result outcomes</a:t>
            </a:r>
            <a:endParaRPr lang="en-US" sz="3200" dirty="0">
              <a:latin typeface="Times New Roman" panose="02020603050405020304"/>
              <a:cs typeface="Arial" panose="020B0604020202020204"/>
            </a:endParaRPr>
          </a:p>
        </p:txBody>
      </p:sp>
      <p:cxnSp>
        <p:nvCxnSpPr>
          <p:cNvPr id="7" name="Straight Arrow Connector 6"/>
          <p:cNvCxnSpPr/>
          <p:nvPr/>
        </p:nvCxnSpPr>
        <p:spPr>
          <a:xfrm>
            <a:off x="19947467" y="93134"/>
            <a:ext cx="448733" cy="88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Arrow: Left 16"/>
          <p:cNvSpPr/>
          <p:nvPr/>
        </p:nvSpPr>
        <p:spPr>
          <a:xfrm>
            <a:off x="4713003" y="2585215"/>
            <a:ext cx="1816459" cy="1069320"/>
          </a:xfrm>
          <a:prstGeom prst="leftArrow">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cs typeface="Arial" panose="020B0604020202020204"/>
            </a:endParaRPr>
          </a:p>
        </p:txBody>
      </p:sp>
      <p:sp>
        <p:nvSpPr>
          <p:cNvPr id="18" name="Arrow: Right 17"/>
          <p:cNvSpPr/>
          <p:nvPr/>
        </p:nvSpPr>
        <p:spPr>
          <a:xfrm>
            <a:off x="10781089" y="2471698"/>
            <a:ext cx="2080171" cy="1018017"/>
          </a:xfrm>
          <a:prstGeom prst="rightArrow">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p:cNvSpPr/>
          <p:nvPr/>
        </p:nvSpPr>
        <p:spPr>
          <a:xfrm>
            <a:off x="13834994" y="4215037"/>
            <a:ext cx="827633" cy="1402789"/>
          </a:xfrm>
          <a:prstGeom prst="downArrow">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Left 19"/>
          <p:cNvSpPr/>
          <p:nvPr/>
        </p:nvSpPr>
        <p:spPr>
          <a:xfrm>
            <a:off x="9678427" y="5990810"/>
            <a:ext cx="2208457" cy="1116908"/>
          </a:xfrm>
          <a:prstGeom prst="leftArrow">
            <a:avLst/>
          </a:prstGeom>
          <a:solidFill>
            <a:schemeClr val="tx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g31675c28580_0_17"/>
          <p:cNvSpPr/>
          <p:nvPr/>
        </p:nvSpPr>
        <p:spPr>
          <a:xfrm>
            <a:off x="0" y="9467850"/>
            <a:ext cx="18280549" cy="818816"/>
          </a:xfrm>
          <a:custGeom>
            <a:avLst/>
            <a:gdLst/>
            <a:ahLst/>
            <a:cxnLst/>
            <a:rect l="l" t="t" r="r" b="b"/>
            <a:pathLst>
              <a:path w="6186311" h="277095" extrusionOk="0">
                <a:moveTo>
                  <a:pt x="0" y="0"/>
                </a:moveTo>
                <a:lnTo>
                  <a:pt x="6186311" y="0"/>
                </a:lnTo>
                <a:lnTo>
                  <a:pt x="6186311" y="277095"/>
                </a:lnTo>
                <a:lnTo>
                  <a:pt x="0" y="277095"/>
                </a:lnTo>
                <a:close/>
              </a:path>
            </a:pathLst>
          </a:custGeom>
          <a:solidFill>
            <a:srgbClr val="008037"/>
          </a:solidFill>
          <a:ln>
            <a:noFill/>
          </a:ln>
        </p:spPr>
        <p:txBody>
          <a:bodyPr/>
          <a:lstStyle/>
          <a:p>
            <a:endParaRPr lang="en-IN"/>
          </a:p>
        </p:txBody>
      </p:sp>
      <p:pic>
        <p:nvPicPr>
          <p:cNvPr id="267" name="Google Shape;267;g31675c28580_0_17"/>
          <p:cNvPicPr preferRelativeResize="0"/>
          <p:nvPr/>
        </p:nvPicPr>
        <p:blipFill rotWithShape="1">
          <a:blip r:embed="rId1"/>
          <a:srcRect/>
          <a:stretch>
            <a:fillRect/>
          </a:stretch>
        </p:blipFill>
        <p:spPr>
          <a:xfrm>
            <a:off x="13990300" y="9639300"/>
            <a:ext cx="476250" cy="476250"/>
          </a:xfrm>
          <a:prstGeom prst="rect">
            <a:avLst/>
          </a:prstGeom>
          <a:noFill/>
          <a:ln>
            <a:noFill/>
          </a:ln>
        </p:spPr>
      </p:pic>
      <p:pic>
        <p:nvPicPr>
          <p:cNvPr id="268" name="Google Shape;268;g31675c28580_0_17"/>
          <p:cNvPicPr preferRelativeResize="0"/>
          <p:nvPr/>
        </p:nvPicPr>
        <p:blipFill rotWithShape="1">
          <a:blip r:embed="rId2"/>
          <a:srcRect/>
          <a:stretch>
            <a:fillRect/>
          </a:stretch>
        </p:blipFill>
        <p:spPr>
          <a:xfrm>
            <a:off x="14579559" y="9639300"/>
            <a:ext cx="476250" cy="476250"/>
          </a:xfrm>
          <a:prstGeom prst="rect">
            <a:avLst/>
          </a:prstGeom>
          <a:noFill/>
          <a:ln>
            <a:noFill/>
          </a:ln>
        </p:spPr>
      </p:pic>
      <p:pic>
        <p:nvPicPr>
          <p:cNvPr id="269" name="Google Shape;269;g31675c28580_0_17"/>
          <p:cNvPicPr preferRelativeResize="0"/>
          <p:nvPr/>
        </p:nvPicPr>
        <p:blipFill rotWithShape="1">
          <a:blip r:embed="rId3"/>
          <a:srcRect/>
          <a:stretch>
            <a:fillRect/>
          </a:stretch>
        </p:blipFill>
        <p:spPr>
          <a:xfrm>
            <a:off x="15168817" y="9639300"/>
            <a:ext cx="476250" cy="476250"/>
          </a:xfrm>
          <a:prstGeom prst="rect">
            <a:avLst/>
          </a:prstGeom>
          <a:noFill/>
          <a:ln>
            <a:noFill/>
          </a:ln>
        </p:spPr>
      </p:pic>
      <p:pic>
        <p:nvPicPr>
          <p:cNvPr id="270" name="Google Shape;270;g31675c28580_0_17"/>
          <p:cNvPicPr preferRelativeResize="0"/>
          <p:nvPr/>
        </p:nvPicPr>
        <p:blipFill rotWithShape="1">
          <a:blip r:embed="rId4"/>
          <a:srcRect/>
          <a:stretch>
            <a:fillRect/>
          </a:stretch>
        </p:blipFill>
        <p:spPr>
          <a:xfrm>
            <a:off x="15725788" y="9639300"/>
            <a:ext cx="476250" cy="476250"/>
          </a:xfrm>
          <a:prstGeom prst="rect">
            <a:avLst/>
          </a:prstGeom>
          <a:noFill/>
          <a:ln>
            <a:noFill/>
          </a:ln>
        </p:spPr>
      </p:pic>
      <p:sp>
        <p:nvSpPr>
          <p:cNvPr id="271" name="Google Shape;271;g31675c28580_0_17"/>
          <p:cNvSpPr txBox="1"/>
          <p:nvPr/>
        </p:nvSpPr>
        <p:spPr>
          <a:xfrm>
            <a:off x="16259188" y="9672637"/>
            <a:ext cx="2028900" cy="398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585" b="1" i="0" u="none" strike="noStrike" cap="none">
                <a:solidFill>
                  <a:srgbClr val="FFFFFF"/>
                </a:solidFill>
                <a:latin typeface="Lato" panose="020F0502020204030203"/>
                <a:ea typeface="Lato" panose="020F0502020204030203"/>
                <a:cs typeface="Lato" panose="020F0502020204030203"/>
                <a:sym typeface="Lato" panose="020F0502020204030203"/>
              </a:rPr>
              <a:t>/skit.org.in</a:t>
            </a:r>
            <a:endParaRPr lang="en-US" sz="2585" b="1" i="0" u="none" strike="noStrike" cap="none">
              <a:solidFill>
                <a:srgbClr val="FFFFFF"/>
              </a:solidFill>
              <a:latin typeface="Lato" panose="020F0502020204030203"/>
              <a:ea typeface="Lato" panose="020F0502020204030203"/>
              <a:cs typeface="Lato" panose="020F0502020204030203"/>
              <a:sym typeface="Lato" panose="020F0502020204030203"/>
            </a:endParaRPr>
          </a:p>
        </p:txBody>
      </p:sp>
      <p:pic>
        <p:nvPicPr>
          <p:cNvPr id="272" name="Google Shape;272;g31675c28580_0_17"/>
          <p:cNvPicPr preferRelativeResize="0"/>
          <p:nvPr/>
        </p:nvPicPr>
        <p:blipFill rotWithShape="1">
          <a:blip r:embed="rId5"/>
          <a:srcRect/>
          <a:stretch>
            <a:fillRect/>
          </a:stretch>
        </p:blipFill>
        <p:spPr>
          <a:xfrm>
            <a:off x="277421" y="305996"/>
            <a:ext cx="1045357" cy="1045357"/>
          </a:xfrm>
          <a:prstGeom prst="rect">
            <a:avLst/>
          </a:prstGeom>
          <a:noFill/>
          <a:ln>
            <a:noFill/>
          </a:ln>
        </p:spPr>
      </p:pic>
      <p:sp>
        <p:nvSpPr>
          <p:cNvPr id="273" name="Google Shape;273;g31675c28580_0_17"/>
          <p:cNvSpPr txBox="1"/>
          <p:nvPr/>
        </p:nvSpPr>
        <p:spPr>
          <a:xfrm>
            <a:off x="1440669" y="904410"/>
            <a:ext cx="7283100" cy="255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60" b="0" i="0" u="none" strike="noStrike" cap="none">
                <a:solidFill>
                  <a:srgbClr val="002060"/>
                </a:solidFill>
                <a:latin typeface="Lato" panose="020F0502020204030203"/>
                <a:ea typeface="Lato" panose="020F0502020204030203"/>
                <a:cs typeface="Lato" panose="020F0502020204030203"/>
                <a:sym typeface="Lato" panose="020F0502020204030203"/>
              </a:rPr>
              <a:t>(Approved by AICTE, Accredited by NAAC, Affiliated to VTU, Karnataka)</a:t>
            </a:r>
            <a:endParaRPr lang="en-US" sz="1660" b="0"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274" name="Google Shape;274;g31675c28580_0_17"/>
          <p:cNvSpPr txBox="1"/>
          <p:nvPr/>
        </p:nvSpPr>
        <p:spPr>
          <a:xfrm>
            <a:off x="1440669" y="395141"/>
            <a:ext cx="71235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00" b="1" i="0" u="none" strike="noStrike" cap="none">
                <a:solidFill>
                  <a:srgbClr val="002060"/>
                </a:solidFill>
                <a:latin typeface="Lato" panose="020F0502020204030203"/>
                <a:ea typeface="Lato" panose="020F0502020204030203"/>
                <a:cs typeface="Lato" panose="020F0502020204030203"/>
                <a:sym typeface="Lato" panose="020F0502020204030203"/>
              </a:rPr>
              <a:t>Sri Krishna Institute of Technology</a:t>
            </a:r>
            <a:endParaRPr lang="en-US" sz="3200" b="1" i="0" u="none" strike="noStrike" cap="none">
              <a:solidFill>
                <a:srgbClr val="002060"/>
              </a:solidFill>
              <a:latin typeface="Lato" panose="020F0502020204030203"/>
              <a:ea typeface="Lato" panose="020F0502020204030203"/>
              <a:cs typeface="Lato" panose="020F0502020204030203"/>
              <a:sym typeface="Lato" panose="020F0502020204030203"/>
            </a:endParaRPr>
          </a:p>
        </p:txBody>
      </p:sp>
      <p:sp>
        <p:nvSpPr>
          <p:cNvPr id="275" name="Google Shape;275;g31675c28580_0_17"/>
          <p:cNvSpPr txBox="1"/>
          <p:nvPr/>
        </p:nvSpPr>
        <p:spPr>
          <a:xfrm>
            <a:off x="685800" y="1933150"/>
            <a:ext cx="160782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a:solidFill>
                  <a:srgbClr val="E36C09"/>
                </a:solidFill>
                <a:latin typeface="Overlock" panose="02000506030000020004"/>
                <a:ea typeface="Overlock" panose="02000506030000020004"/>
                <a:cs typeface="Overlock" panose="02000506030000020004"/>
                <a:sym typeface="Overlock" panose="02000506030000020004"/>
              </a:rPr>
              <a:t>              </a:t>
            </a:r>
            <a:endParaRPr sz="2200"/>
          </a:p>
        </p:txBody>
      </p:sp>
      <p:cxnSp>
        <p:nvCxnSpPr>
          <p:cNvPr id="276" name="Google Shape;276;g31675c28580_0_17"/>
          <p:cNvCxnSpPr/>
          <p:nvPr/>
        </p:nvCxnSpPr>
        <p:spPr>
          <a:xfrm>
            <a:off x="0" y="1409700"/>
            <a:ext cx="18288000" cy="1500"/>
          </a:xfrm>
          <a:prstGeom prst="straightConnector1">
            <a:avLst/>
          </a:prstGeom>
          <a:noFill/>
          <a:ln w="9525" cap="flat" cmpd="sng">
            <a:solidFill>
              <a:srgbClr val="00B050"/>
            </a:solidFill>
            <a:prstDash val="solid"/>
            <a:round/>
            <a:headEnd type="none" w="sm" len="sm"/>
            <a:tailEnd type="none" w="sm" len="sm"/>
          </a:ln>
        </p:spPr>
      </p:cxnSp>
      <p:sp>
        <p:nvSpPr>
          <p:cNvPr id="277" name="Google Shape;277;g31675c28580_0_17"/>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2300" b="1">
                <a:solidFill>
                  <a:schemeClr val="lt1"/>
                </a:solidFill>
                <a:latin typeface="Calibri" panose="020F0502020204030204"/>
                <a:ea typeface="Calibri" panose="020F0502020204030204"/>
                <a:cs typeface="Calibri" panose="020F0502020204030204"/>
                <a:sym typeface="Calibri" panose="020F0502020204030204"/>
              </a:rPr>
              <a:t>1/29/2022</a:t>
            </a:r>
            <a:endParaRPr sz="2300" b="1">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78" name="Google Shape;278;g31675c28580_0_17"/>
          <p:cNvSpPr txBox="1">
            <a:spLocks noGrp="1"/>
          </p:cNvSpPr>
          <p:nvPr>
            <p:ph type="ctrTitle"/>
          </p:nvPr>
        </p:nvSpPr>
        <p:spPr>
          <a:xfrm>
            <a:off x="685800" y="2130425"/>
            <a:ext cx="7772400" cy="14700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b="1" baseline="30000">
                <a:latin typeface="Times New Roman" panose="02020603050405020304"/>
                <a:ea typeface="Times New Roman" panose="02020603050405020304"/>
                <a:cs typeface="Times New Roman" panose="02020603050405020304"/>
                <a:sym typeface="Times New Roman" panose="02020603050405020304"/>
              </a:rPr>
              <a:t>REFERENCES</a:t>
            </a:r>
            <a:endParaRPr lang="en-US" b="1" baseline="30000">
              <a:latin typeface="Times New Roman" panose="02020603050405020304"/>
              <a:ea typeface="Times New Roman" panose="02020603050405020304"/>
              <a:cs typeface="Times New Roman" panose="02020603050405020304"/>
              <a:sym typeface="Times New Roman" panose="02020603050405020304"/>
            </a:endParaRPr>
          </a:p>
        </p:txBody>
      </p:sp>
      <p:sp>
        <p:nvSpPr>
          <p:cNvPr id="279" name="Google Shape;279;g31675c28580_0_17"/>
          <p:cNvSpPr txBox="1">
            <a:spLocks noGrp="1"/>
          </p:cNvSpPr>
          <p:nvPr>
            <p:ph type="subTitle" idx="1"/>
          </p:nvPr>
        </p:nvSpPr>
        <p:spPr>
          <a:xfrm>
            <a:off x="1308091" y="3593442"/>
            <a:ext cx="14943667" cy="4584266"/>
          </a:xfrm>
          <a:prstGeom prst="rect">
            <a:avLst/>
          </a:prstGeom>
        </p:spPr>
        <p:txBody>
          <a:bodyPr spcFirstLastPara="1" wrap="square" lIns="91425" tIns="45700" rIns="91425" bIns="45700" anchor="t" anchorCtr="0">
            <a:normAutofit/>
          </a:bodyPr>
          <a:lstStyle/>
          <a:p>
            <a:pPr marL="0" indent="0" algn="l"/>
            <a:r>
              <a:rPr lang="en-US" sz="3000" dirty="0">
                <a:solidFill>
                  <a:srgbClr val="121212"/>
                </a:solidFill>
                <a:highlight>
                  <a:srgbClr val="FFFFFF"/>
                </a:highlight>
                <a:latin typeface="Times New Roman" panose="02020603050405020304"/>
              </a:rPr>
              <a:t>♦  </a:t>
            </a:r>
            <a:r>
              <a:rPr lang="en-US" sz="3000" dirty="0">
                <a:solidFill>
                  <a:srgbClr val="121212"/>
                </a:solidFill>
                <a:highlight>
                  <a:srgbClr val="FFFFFF"/>
                </a:highlight>
                <a:latin typeface="Times New Roman" panose="02020603050405020304"/>
                <a:cs typeface="Times New Roman" panose="02020603050405020304"/>
              </a:rPr>
              <a:t>Ayesha Asif </a:t>
            </a:r>
            <a:r>
              <a:rPr lang="en-US" sz="3000" err="1">
                <a:solidFill>
                  <a:srgbClr val="121212"/>
                </a:solidFill>
                <a:highlight>
                  <a:srgbClr val="FFFFFF"/>
                </a:highlight>
                <a:latin typeface="Times New Roman" panose="02020603050405020304"/>
                <a:cs typeface="Times New Roman" panose="02020603050405020304"/>
              </a:rPr>
              <a:t>Pailwan</a:t>
            </a:r>
            <a:r>
              <a:rPr lang="en-US" sz="3000" dirty="0">
                <a:solidFill>
                  <a:srgbClr val="121212"/>
                </a:solidFill>
                <a:highlight>
                  <a:srgbClr val="FFFFFF"/>
                </a:highlight>
                <a:latin typeface="Times New Roman" panose="02020603050405020304"/>
                <a:cs typeface="Times New Roman" panose="02020603050405020304"/>
              </a:rPr>
              <a:t>, Dr.Mr.B.D.</a:t>
            </a:r>
            <a:r>
              <a:rPr lang="en-US" sz="3000" err="1">
                <a:solidFill>
                  <a:srgbClr val="121212"/>
                </a:solidFill>
                <a:highlight>
                  <a:srgbClr val="FFFFFF"/>
                </a:highlight>
                <a:latin typeface="Times New Roman" panose="02020603050405020304"/>
                <a:cs typeface="Times New Roman" panose="02020603050405020304"/>
              </a:rPr>
              <a:t>Jitkar</a:t>
            </a:r>
            <a:r>
              <a:rPr lang="en-US" sz="3000" dirty="0">
                <a:solidFill>
                  <a:srgbClr val="121212"/>
                </a:solidFill>
                <a:highlight>
                  <a:srgbClr val="FFFFFF"/>
                </a:highlight>
                <a:latin typeface="Times New Roman" panose="02020603050405020304"/>
                <a:cs typeface="Times New Roman" panose="02020603050405020304"/>
              </a:rPr>
              <a:t>."</a:t>
            </a:r>
            <a:r>
              <a:rPr lang="en-US" sz="3000" dirty="0">
                <a:solidFill>
                  <a:srgbClr val="000000"/>
                </a:solidFill>
                <a:highlight>
                  <a:srgbClr val="FFFFFF"/>
                </a:highlight>
                <a:latin typeface="Times New Roman" panose="02020603050405020304"/>
                <a:cs typeface="Times New Roman" panose="02020603050405020304"/>
              </a:rPr>
              <a:t>Intelligent Traffic Analysis System Using Deep Learning.</a:t>
            </a:r>
            <a:r>
              <a:rPr lang="en-US" sz="3000" dirty="0">
                <a:solidFill>
                  <a:srgbClr val="121212"/>
                </a:solidFill>
                <a:highlight>
                  <a:srgbClr val="FFFFFF"/>
                </a:highlight>
                <a:latin typeface="Times New Roman" panose="02020603050405020304"/>
                <a:cs typeface="Times New Roman" panose="02020603050405020304"/>
              </a:rPr>
              <a:t>"                                                                                                               </a:t>
            </a:r>
            <a:endParaRPr lang="en-US" sz="3000">
              <a:latin typeface="Times New Roman" panose="02020603050405020304"/>
            </a:endParaRPr>
          </a:p>
          <a:p>
            <a:pPr marL="0" indent="0" algn="l"/>
            <a:r>
              <a:rPr lang="en-US" sz="3000" dirty="0">
                <a:solidFill>
                  <a:srgbClr val="121212"/>
                </a:solidFill>
                <a:highlight>
                  <a:srgbClr val="FFFFFF"/>
                </a:highlight>
                <a:latin typeface="Times New Roman" panose="02020603050405020304"/>
              </a:rPr>
              <a:t>♦  </a:t>
            </a:r>
            <a:r>
              <a:rPr lang="en-US" sz="3000" dirty="0">
                <a:solidFill>
                  <a:srgbClr val="121212"/>
                </a:solidFill>
                <a:highlight>
                  <a:srgbClr val="FFFFFF"/>
                </a:highlight>
                <a:latin typeface="Times New Roman" panose="02020603050405020304"/>
                <a:cs typeface="Times New Roman" panose="02020603050405020304"/>
              </a:rPr>
              <a:t>Abdullahi Ahmed </a:t>
            </a:r>
            <a:r>
              <a:rPr lang="en-US" sz="3000" err="1">
                <a:solidFill>
                  <a:srgbClr val="121212"/>
                </a:solidFill>
                <a:highlight>
                  <a:srgbClr val="FFFFFF"/>
                </a:highlight>
                <a:latin typeface="Times New Roman" panose="02020603050405020304"/>
                <a:cs typeface="Times New Roman" panose="02020603050405020304"/>
              </a:rPr>
              <a:t>Bashi,Abdurazzg</a:t>
            </a:r>
            <a:r>
              <a:rPr lang="en-US" sz="3000" dirty="0">
                <a:solidFill>
                  <a:srgbClr val="121212"/>
                </a:solidFill>
                <a:highlight>
                  <a:srgbClr val="FFFFFF"/>
                </a:highlight>
                <a:latin typeface="Times New Roman" panose="02020603050405020304"/>
                <a:cs typeface="Times New Roman" panose="02020603050405020304"/>
              </a:rPr>
              <a:t> Ali A </a:t>
            </a:r>
            <a:r>
              <a:rPr lang="en-US" sz="3000" err="1">
                <a:solidFill>
                  <a:srgbClr val="121212"/>
                </a:solidFill>
                <a:highlight>
                  <a:srgbClr val="FFFFFF"/>
                </a:highlight>
                <a:latin typeface="Times New Roman" panose="02020603050405020304"/>
                <a:cs typeface="Times New Roman" panose="02020603050405020304"/>
              </a:rPr>
              <a:t>Aburas."</a:t>
            </a:r>
            <a:r>
              <a:rPr lang="en-US" sz="3000" err="1">
                <a:solidFill>
                  <a:srgbClr val="000000"/>
                </a:solidFill>
                <a:highlight>
                  <a:srgbClr val="FFFFFF"/>
                </a:highlight>
                <a:latin typeface="Times New Roman" panose="02020603050405020304"/>
                <a:cs typeface="Times New Roman" panose="02020603050405020304"/>
              </a:rPr>
              <a:t>Optimizing</a:t>
            </a:r>
            <a:r>
              <a:rPr lang="en-US" sz="3000" dirty="0">
                <a:solidFill>
                  <a:srgbClr val="000000"/>
                </a:solidFill>
                <a:highlight>
                  <a:srgbClr val="FFFFFF"/>
                </a:highlight>
                <a:latin typeface="Times New Roman" panose="02020603050405020304"/>
                <a:cs typeface="Times New Roman" panose="02020603050405020304"/>
              </a:rPr>
              <a:t> Traffic Flow with Fuzzy Logic and Machine Learning .</a:t>
            </a:r>
            <a:r>
              <a:rPr lang="en-US" sz="3000" dirty="0">
                <a:solidFill>
                  <a:srgbClr val="121212"/>
                </a:solidFill>
                <a:highlight>
                  <a:srgbClr val="FFFFFF"/>
                </a:highlight>
                <a:latin typeface="Times New Roman" panose="02020603050405020304"/>
                <a:cs typeface="Times New Roman" panose="02020603050405020304"/>
              </a:rPr>
              <a:t>"                                                                            </a:t>
            </a:r>
            <a:endParaRPr lang="en-US" sz="3000">
              <a:latin typeface="Times New Roman" panose="02020603050405020304"/>
            </a:endParaRPr>
          </a:p>
          <a:p>
            <a:pPr marL="25400" indent="0" algn="l"/>
            <a:r>
              <a:rPr lang="en-US" sz="3000" dirty="0">
                <a:solidFill>
                  <a:srgbClr val="121212"/>
                </a:solidFill>
                <a:highlight>
                  <a:srgbClr val="FFFFFF"/>
                </a:highlight>
                <a:latin typeface="Times New Roman" panose="02020603050405020304"/>
              </a:rPr>
              <a:t>♦  </a:t>
            </a:r>
            <a:r>
              <a:rPr lang="en-US" sz="3000" dirty="0">
                <a:solidFill>
                  <a:srgbClr val="121212"/>
                </a:solidFill>
                <a:highlight>
                  <a:srgbClr val="FFFFFF"/>
                </a:highlight>
                <a:latin typeface="Times New Roman" panose="02020603050405020304"/>
                <a:cs typeface="Times New Roman" panose="02020603050405020304"/>
              </a:rPr>
              <a:t>Harsha </a:t>
            </a:r>
            <a:r>
              <a:rPr lang="en-US" sz="3000" err="1">
                <a:solidFill>
                  <a:srgbClr val="121212"/>
                </a:solidFill>
                <a:highlight>
                  <a:srgbClr val="FFFFFF"/>
                </a:highlight>
                <a:latin typeface="Times New Roman" panose="02020603050405020304"/>
                <a:cs typeface="Times New Roman" panose="02020603050405020304"/>
              </a:rPr>
              <a:t>P,Rahatekar</a:t>
            </a:r>
            <a:r>
              <a:rPr lang="en-US" sz="3000" dirty="0">
                <a:solidFill>
                  <a:srgbClr val="121212"/>
                </a:solidFill>
                <a:highlight>
                  <a:srgbClr val="FFFFFF"/>
                </a:highlight>
                <a:latin typeface="Times New Roman" panose="02020603050405020304"/>
                <a:cs typeface="Times New Roman" panose="02020603050405020304"/>
              </a:rPr>
              <a:t> R </a:t>
            </a:r>
            <a:r>
              <a:rPr lang="en-US" sz="3000" err="1">
                <a:solidFill>
                  <a:srgbClr val="121212"/>
                </a:solidFill>
                <a:highlight>
                  <a:srgbClr val="FFFFFF"/>
                </a:highlight>
                <a:latin typeface="Times New Roman" panose="02020603050405020304"/>
                <a:cs typeface="Times New Roman" panose="02020603050405020304"/>
              </a:rPr>
              <a:t>Rama,Vaishnavi</a:t>
            </a:r>
            <a:r>
              <a:rPr lang="en-US" sz="3000" dirty="0">
                <a:solidFill>
                  <a:srgbClr val="121212"/>
                </a:solidFill>
                <a:highlight>
                  <a:srgbClr val="FFFFFF"/>
                </a:highlight>
                <a:latin typeface="Times New Roman" panose="02020603050405020304"/>
                <a:cs typeface="Times New Roman" panose="02020603050405020304"/>
              </a:rPr>
              <a:t> T Reddy, S </a:t>
            </a:r>
            <a:r>
              <a:rPr lang="en-US" sz="3000" err="1">
                <a:solidFill>
                  <a:srgbClr val="121212"/>
                </a:solidFill>
                <a:highlight>
                  <a:srgbClr val="FFFFFF"/>
                </a:highlight>
                <a:latin typeface="Times New Roman" panose="02020603050405020304"/>
                <a:cs typeface="Times New Roman" panose="02020603050405020304"/>
              </a:rPr>
              <a:t>sreeya</a:t>
            </a:r>
            <a:r>
              <a:rPr lang="en-US" sz="3000" dirty="0">
                <a:solidFill>
                  <a:srgbClr val="121212"/>
                </a:solidFill>
                <a:highlight>
                  <a:srgbClr val="FFFFFF"/>
                </a:highlight>
                <a:latin typeface="Times New Roman" panose="02020603050405020304"/>
                <a:cs typeface="Times New Roman" panose="02020603050405020304"/>
              </a:rPr>
              <a:t>."</a:t>
            </a:r>
            <a:r>
              <a:rPr lang="en-US" sz="3000" dirty="0">
                <a:solidFill>
                  <a:srgbClr val="000000"/>
                </a:solidFill>
                <a:highlight>
                  <a:srgbClr val="FFFFFF"/>
                </a:highlight>
                <a:latin typeface="Times New Roman" panose="02020603050405020304"/>
                <a:cs typeface="Times New Roman" panose="02020603050405020304"/>
              </a:rPr>
              <a:t>Density based smart traffic control  system using canny edge detection</a:t>
            </a:r>
            <a:r>
              <a:rPr lang="en-US" sz="3000" dirty="0">
                <a:solidFill>
                  <a:srgbClr val="121212"/>
                </a:solidFill>
                <a:highlight>
                  <a:srgbClr val="FFFFFF"/>
                </a:highlight>
                <a:latin typeface="Times New Roman" panose="02020603050405020304"/>
                <a:cs typeface="Times New Roman" panose="02020603050405020304"/>
              </a:rPr>
              <a:t>"                                                                                  </a:t>
            </a:r>
            <a:endParaRPr lang="en-US" sz="3000">
              <a:latin typeface="Times New Roman" panose="02020603050405020304"/>
            </a:endParaRPr>
          </a:p>
          <a:p>
            <a:pPr marL="0" indent="0" algn="l"/>
            <a:r>
              <a:rPr lang="en-US" sz="3000" dirty="0">
                <a:solidFill>
                  <a:srgbClr val="121212"/>
                </a:solidFill>
                <a:highlight>
                  <a:srgbClr val="FFFFFF"/>
                </a:highlight>
                <a:latin typeface="Times New Roman" panose="02020603050405020304"/>
              </a:rPr>
              <a:t>♦  </a:t>
            </a:r>
            <a:r>
              <a:rPr lang="en-US" sz="3000" dirty="0">
                <a:solidFill>
                  <a:srgbClr val="121212"/>
                </a:solidFill>
                <a:highlight>
                  <a:srgbClr val="FFFFFF"/>
                </a:highlight>
                <a:latin typeface="Times New Roman" panose="02020603050405020304"/>
                <a:cs typeface="Times New Roman" panose="02020603050405020304"/>
              </a:rPr>
              <a:t>Mithu </a:t>
            </a:r>
            <a:r>
              <a:rPr lang="en-US" sz="3000" err="1">
                <a:solidFill>
                  <a:srgbClr val="121212"/>
                </a:solidFill>
                <a:highlight>
                  <a:srgbClr val="FFFFFF"/>
                </a:highlight>
                <a:latin typeface="Times New Roman" panose="02020603050405020304"/>
                <a:cs typeface="Times New Roman" panose="02020603050405020304"/>
              </a:rPr>
              <a:t>Karmakar,Pravakar</a:t>
            </a:r>
            <a:r>
              <a:rPr lang="en-US" sz="3000" dirty="0">
                <a:solidFill>
                  <a:srgbClr val="121212"/>
                </a:solidFill>
                <a:highlight>
                  <a:srgbClr val="FFFFFF"/>
                </a:highlight>
                <a:latin typeface="Times New Roman" panose="02020603050405020304"/>
                <a:cs typeface="Times New Roman" panose="02020603050405020304"/>
              </a:rPr>
              <a:t> </a:t>
            </a:r>
            <a:r>
              <a:rPr lang="en-US" sz="3000" err="1">
                <a:solidFill>
                  <a:srgbClr val="121212"/>
                </a:solidFill>
                <a:highlight>
                  <a:srgbClr val="FFFFFF"/>
                </a:highlight>
                <a:latin typeface="Times New Roman" panose="02020603050405020304"/>
                <a:cs typeface="Times New Roman" panose="02020603050405020304"/>
              </a:rPr>
              <a:t>Debnath,M</a:t>
            </a:r>
            <a:r>
              <a:rPr lang="en-US" sz="3000" dirty="0">
                <a:solidFill>
                  <a:srgbClr val="121212"/>
                </a:solidFill>
                <a:highlight>
                  <a:srgbClr val="FFFFFF"/>
                </a:highlight>
                <a:latin typeface="Times New Roman" panose="02020603050405020304"/>
                <a:cs typeface="Times New Roman" panose="02020603050405020304"/>
              </a:rPr>
              <a:t> D Azam Khan ."</a:t>
            </a:r>
            <a:r>
              <a:rPr lang="en-US" sz="3000" dirty="0">
                <a:solidFill>
                  <a:srgbClr val="000000"/>
                </a:solidFill>
                <a:highlight>
                  <a:srgbClr val="FFFFFF"/>
                </a:highlight>
                <a:latin typeface="Times New Roman" panose="02020603050405020304"/>
                <a:cs typeface="Times New Roman" panose="02020603050405020304"/>
              </a:rPr>
              <a:t>AI-Powered Solutions for Traffic Management Reducing Congestion and Emissions .</a:t>
            </a:r>
            <a:r>
              <a:rPr lang="en-US" sz="3000" dirty="0">
                <a:solidFill>
                  <a:srgbClr val="121212"/>
                </a:solidFill>
                <a:highlight>
                  <a:srgbClr val="FFFFFF"/>
                </a:highlight>
                <a:latin typeface="Times New Roman" panose="02020603050405020304"/>
                <a:cs typeface="Times New Roman" panose="02020603050405020304"/>
              </a:rPr>
              <a:t>"</a:t>
            </a:r>
            <a:endParaRPr lang="en-US" sz="3000">
              <a:latin typeface="Times New Roman" panose="02020603050405020304"/>
            </a:endParaRPr>
          </a:p>
          <a:p>
            <a:pPr marL="0" indent="0" algn="l">
              <a:buSzPts val="4000"/>
              <a:buFont typeface="Times New Roman" panose="02020603050405020304"/>
            </a:pPr>
            <a:endParaRPr lang="en-US" sz="4000" dirty="0">
              <a:solidFill>
                <a:srgbClr val="121212"/>
              </a:solidFill>
              <a:highlight>
                <a:srgbClr val="FFFFFF"/>
              </a:highlight>
              <a:latin typeface="Times New Roman" panose="02020603050405020304"/>
              <a:cs typeface="Times New Roman" panose="02020603050405020304"/>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6052</Words>
  <Application>WPS Presentation</Application>
  <PresentationFormat>Custom</PresentationFormat>
  <Paragraphs>219</Paragraphs>
  <Slides>10</Slides>
  <Notes>10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10</vt:i4>
      </vt:variant>
    </vt:vector>
  </HeadingPairs>
  <TitlesOfParts>
    <vt:vector size="24" baseType="lpstr">
      <vt:lpstr>Arial</vt:lpstr>
      <vt:lpstr>SimSun</vt:lpstr>
      <vt:lpstr>Wingdings</vt:lpstr>
      <vt:lpstr>Arial</vt:lpstr>
      <vt:lpstr>Calibri</vt:lpstr>
      <vt:lpstr>Lato</vt:lpstr>
      <vt:lpstr>Times New Roman</vt:lpstr>
      <vt:lpstr>Segoe UI</vt:lpstr>
      <vt:lpstr>Overlock</vt:lpstr>
      <vt:lpstr>Times New Roman</vt:lpstr>
      <vt:lpstr>Wingdings</vt:lpstr>
      <vt:lpstr>Microsoft YaHei</vt:lpstr>
      <vt:lpstr>Arial Unicode MS</vt:lpstr>
      <vt:lpstr>Office Theme</vt:lpstr>
      <vt:lpstr>PowerPoint 演示文稿</vt:lpstr>
      <vt:lpstr>PowerPoint 演示文稿</vt:lpstr>
      <vt:lpstr>INTRODUCTION</vt:lpstr>
      <vt:lpstr>PROBLEM STATEMENT</vt:lpstr>
      <vt:lpstr>OBJECTIVES</vt:lpstr>
      <vt:lpstr>LITERATURE SURVEY</vt:lpstr>
      <vt:lpstr>LITERATURE SURVEY</vt:lpstr>
      <vt:lpstr>METHODOLOGY  </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Siddayya Shivayya Sangresakoppa</dc:creator>
  <cp:lastModifiedBy>Ranjitha R</cp:lastModifiedBy>
  <cp:revision>580</cp:revision>
  <dcterms:created xsi:type="dcterms:W3CDTF">2024-11-21T03:51:00Z</dcterms:created>
  <dcterms:modified xsi:type="dcterms:W3CDTF">2025-06-14T05:23:38Z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5EEF30CD5BEE463C99D9FE13A885A52A_12</vt:lpwstr>
  </property>
  <property fmtid="{D5CDD505-2E9C-101B-9397-08002B2CF9AE}" pid="3" name="KSOProductBuildVer">
    <vt:lpwstr>1033-12.2.0.21179</vt:lpwstr>
  </property>
</Properties>
</file>